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45.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39.xml.rels" ContentType="application/vnd.openxmlformats-package.relationships+xml"/>
  <Override PartName="/ppt/notesSlides/_rels/notesSlide38.xml.rels" ContentType="application/vnd.openxmlformats-package.relationships+xml"/>
  <Override PartName="/ppt/notesSlides/_rels/notesSlide37.xml.rels" ContentType="application/vnd.openxmlformats-package.relationships+xml"/>
  <Override PartName="/ppt/notesSlides/_rels/notesSlide26.xml.rels" ContentType="application/vnd.openxmlformats-package.relationships+xml"/>
  <Override PartName="/ppt/notesSlides/_rels/notesSlide22.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1.xml.rels" ContentType="application/vnd.openxmlformats-package.relationships+xml"/>
  <Override PartName="/ppt/notesSlides/_rels/notesSlide24.xml.rels" ContentType="application/vnd.openxmlformats-package.relationships+xml"/>
  <Override PartName="/ppt/notesSlides/_rels/notesSlide30.xml.rels" ContentType="application/vnd.openxmlformats-package.relationships+xml"/>
  <Override PartName="/ppt/notesSlides/_rels/notesSlide35.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5.xml.rels" ContentType="application/vnd.openxmlformats-package.relationships+xml"/>
  <Override PartName="/ppt/notesSlides/_rels/notesSlide27.xml.rels" ContentType="application/vnd.openxmlformats-package.relationships+xml"/>
  <Override PartName="/ppt/notesSlides/_rels/notesSlide33.xml.rels" ContentType="application/vnd.openxmlformats-package.relationships+xml"/>
  <Override PartName="/ppt/notesSlides/_rels/notesSlide28.xml.rels" ContentType="application/vnd.openxmlformats-package.relationships+xml"/>
  <Override PartName="/ppt/notesSlides/_rels/notesSlide34.xml.rels" ContentType="application/vnd.openxmlformats-package.relationships+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45.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24.xml" ContentType="application/vnd.openxmlformats-officedocument.presentationml.notesSlide+xml"/>
  <Override PartName="/ppt/notesSlides/notesSlide31.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6.xml" ContentType="application/vnd.openxmlformats-officedocument.presentationml.notesSlide+xml"/>
  <Override PartName="/ppt/notesSlides/notesSlide33.xml" ContentType="application/vnd.openxmlformats-officedocument.presentationml.notesSlide+xml"/>
  <Override PartName="/ppt/notesSlides/notesSlide27.xml" ContentType="application/vnd.openxmlformats-officedocument.presentationml.notesSlide+xml"/>
  <Override PartName="/ppt/notesSlides/notesSlide34.xml" ContentType="application/vnd.openxmlformats-officedocument.presentationml.notesSlide+xml"/>
  <Override PartName="/ppt/notesSlides/notesSlide28.xml" ContentType="application/vnd.openxmlformats-officedocument.presentationml.notesSlide+xml"/>
  <Override PartName="/ppt/notesSlides/notesSlide35.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media/image41.png" ContentType="image/png"/>
  <Override PartName="/ppt/media/image40.png" ContentType="image/png"/>
  <Override PartName="/ppt/media/image39.png" ContentType="image/png"/>
  <Override PartName="/ppt/media/image37.jpeg" ContentType="image/jpeg"/>
  <Override PartName="/ppt/media/image14.jpeg" ContentType="image/jpeg"/>
  <Override PartName="/ppt/media/image12.jpeg" ContentType="image/jpeg"/>
  <Override PartName="/ppt/media/image11.jpeg" ContentType="image/jpeg"/>
  <Override PartName="/ppt/media/image10.jpeg" ContentType="image/jpeg"/>
  <Override PartName="/ppt/media/image16.jpeg" ContentType="image/jpeg"/>
  <Override PartName="/ppt/media/image15.jpeg" ContentType="image/jpeg"/>
  <Override PartName="/ppt/media/image17.jpeg" ContentType="image/jpeg"/>
  <Override PartName="/ppt/media/image19.jpeg" ContentType="image/jpeg"/>
  <Override PartName="/ppt/media/image38.png" ContentType="image/png"/>
  <Override PartName="/ppt/media/image13.png" ContentType="image/png"/>
  <Override PartName="/ppt/media/image9.jpeg" ContentType="image/jpeg"/>
  <Override PartName="/ppt/media/image8.jpeg" ContentType="image/jpeg"/>
  <Override PartName="/ppt/media/image7.jpeg" ContentType="image/jpeg"/>
  <Override PartName="/ppt/media/image1.jpeg" ContentType="image/jpeg"/>
  <Override PartName="/ppt/media/image3.jpeg" ContentType="image/jpeg"/>
  <Override PartName="/ppt/media/image5.jpeg" ContentType="image/jpeg"/>
  <Override PartName="/ppt/media/image6.jpeg" ContentType="image/jpeg"/>
  <Override PartName="/ppt/media/image23.png" ContentType="image/png"/>
  <Override PartName="/ppt/media/image25.png" ContentType="image/png"/>
  <Override PartName="/ppt/media/image18.jpeg" ContentType="image/jpeg"/>
  <Override PartName="/ppt/media/image27.png" ContentType="image/png"/>
  <Override PartName="/ppt/media/image28.png" ContentType="image/png"/>
  <Override PartName="/ppt/media/image30.png" ContentType="image/png"/>
  <Override PartName="/ppt/media/image31.png" ContentType="image/png"/>
  <Override PartName="/ppt/media/image32.png" ContentType="image/png"/>
  <Override PartName="/ppt/media/image34.png" ContentType="image/png"/>
  <Override PartName="/ppt/media/image35.png" ContentType="image/png"/>
  <Override PartName="/ppt/media/image4.png" ContentType="image/png"/>
  <Override PartName="/ppt/media/image20.jpeg" ContentType="image/jpeg"/>
  <Override PartName="/ppt/media/image21.jpeg" ContentType="image/jpeg"/>
  <Override PartName="/ppt/media/image22.jpeg" ContentType="image/jpeg"/>
  <Override PartName="/ppt/media/image2.jpeg" ContentType="image/jpeg"/>
  <Override PartName="/ppt/media/image24.jpeg" ContentType="image/jpeg"/>
  <Override PartName="/ppt/media/image26.jpeg" ContentType="image/jpeg"/>
  <Override PartName="/ppt/media/image33.jpeg" ContentType="image/jpeg"/>
  <Override PartName="/ppt/media/image29.png" ContentType="image/png"/>
  <Override PartName="/ppt/media/image36.jpeg" ContentType="image/jpeg"/>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Lst>
  <p:sldSz cx="12192000" cy="6858000"/>
  <p:notesSz cx="6797675" cy="987425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216000" y="812520"/>
            <a:ext cx="7127280" cy="4008960"/>
          </a:xfrm>
          <a:prstGeom prst="rect">
            <a:avLst/>
          </a:prstGeom>
        </p:spPr>
        <p:txBody>
          <a:bodyPr lIns="0" rIns="0" tIns="0" bIns="0" anchor="ctr"/>
          <a:p>
            <a:r>
              <a:rPr b="0" lang="es-ES" sz="1800" spc="-1" strike="noStrike">
                <a:solidFill>
                  <a:srgbClr val="000000"/>
                </a:solidFill>
                <a:latin typeface="Calibri Light"/>
              </a:rPr>
              <a:t>Pulse para desplazar la página</a:t>
            </a:r>
            <a:endParaRPr b="0" lang="es-ES" sz="1800" spc="-1" strike="noStrike">
              <a:solidFill>
                <a:srgbClr val="000000"/>
              </a:solidFill>
              <a:latin typeface="Calibri Light"/>
            </a:endParaRPr>
          </a:p>
        </p:txBody>
      </p:sp>
      <p:sp>
        <p:nvSpPr>
          <p:cNvPr id="443" name="PlaceHolder 2"/>
          <p:cNvSpPr>
            <a:spLocks noGrp="1"/>
          </p:cNvSpPr>
          <p:nvPr>
            <p:ph type="body"/>
          </p:nvPr>
        </p:nvSpPr>
        <p:spPr>
          <a:xfrm>
            <a:off x="756000" y="5078520"/>
            <a:ext cx="6047640" cy="4811040"/>
          </a:xfrm>
          <a:prstGeom prst="rect">
            <a:avLst/>
          </a:prstGeom>
        </p:spPr>
        <p:txBody>
          <a:bodyPr lIns="0" rIns="0" tIns="0" bIns="0"/>
          <a:p>
            <a:r>
              <a:rPr b="0" lang="es-AR" sz="2000" spc="-1" strike="noStrike">
                <a:latin typeface="Arial"/>
              </a:rPr>
              <a:t>Pulse para editar el formato de las notas</a:t>
            </a:r>
            <a:endParaRPr b="0" lang="es-AR" sz="2000" spc="-1" strike="noStrike">
              <a:latin typeface="Arial"/>
            </a:endParaRPr>
          </a:p>
        </p:txBody>
      </p:sp>
      <p:sp>
        <p:nvSpPr>
          <p:cNvPr id="444" name="PlaceHolder 3"/>
          <p:cNvSpPr>
            <a:spLocks noGrp="1"/>
          </p:cNvSpPr>
          <p:nvPr>
            <p:ph type="hdr"/>
          </p:nvPr>
        </p:nvSpPr>
        <p:spPr>
          <a:xfrm>
            <a:off x="0" y="0"/>
            <a:ext cx="3280680" cy="534240"/>
          </a:xfrm>
          <a:prstGeom prst="rect">
            <a:avLst/>
          </a:prstGeom>
        </p:spPr>
        <p:txBody>
          <a:bodyPr lIns="0" rIns="0" tIns="0" bIns="0"/>
          <a:p>
            <a:r>
              <a:rPr b="0" lang="es-AR" sz="1400" spc="-1" strike="noStrike">
                <a:latin typeface="Times New Roman"/>
              </a:rPr>
              <a:t>&lt;cabecera&gt;</a:t>
            </a:r>
            <a:endParaRPr b="0" lang="es-AR" sz="1400" spc="-1" strike="noStrike">
              <a:latin typeface="Times New Roman"/>
            </a:endParaRPr>
          </a:p>
        </p:txBody>
      </p:sp>
      <p:sp>
        <p:nvSpPr>
          <p:cNvPr id="445" name="PlaceHolder 4"/>
          <p:cNvSpPr>
            <a:spLocks noGrp="1"/>
          </p:cNvSpPr>
          <p:nvPr>
            <p:ph type="dt"/>
          </p:nvPr>
        </p:nvSpPr>
        <p:spPr>
          <a:xfrm>
            <a:off x="4278960" y="0"/>
            <a:ext cx="3280680" cy="534240"/>
          </a:xfrm>
          <a:prstGeom prst="rect">
            <a:avLst/>
          </a:prstGeom>
        </p:spPr>
        <p:txBody>
          <a:bodyPr lIns="0" rIns="0" tIns="0" bIns="0"/>
          <a:p>
            <a:pPr algn="r"/>
            <a:r>
              <a:rPr b="0" lang="es-AR" sz="1400" spc="-1" strike="noStrike">
                <a:latin typeface="Times New Roman"/>
              </a:rPr>
              <a:t>&lt;fecha/hora&gt;</a:t>
            </a:r>
            <a:endParaRPr b="0" lang="es-AR" sz="1400" spc="-1" strike="noStrike">
              <a:latin typeface="Times New Roman"/>
            </a:endParaRPr>
          </a:p>
        </p:txBody>
      </p:sp>
      <p:sp>
        <p:nvSpPr>
          <p:cNvPr id="446" name="PlaceHolder 5"/>
          <p:cNvSpPr>
            <a:spLocks noGrp="1"/>
          </p:cNvSpPr>
          <p:nvPr>
            <p:ph type="ftr"/>
          </p:nvPr>
        </p:nvSpPr>
        <p:spPr>
          <a:xfrm>
            <a:off x="0" y="10157400"/>
            <a:ext cx="3280680" cy="534240"/>
          </a:xfrm>
          <a:prstGeom prst="rect">
            <a:avLst/>
          </a:prstGeom>
        </p:spPr>
        <p:txBody>
          <a:bodyPr lIns="0" rIns="0" tIns="0" bIns="0" anchor="b"/>
          <a:p>
            <a:r>
              <a:rPr b="0" lang="es-AR" sz="1400" spc="-1" strike="noStrike">
                <a:latin typeface="Times New Roman"/>
              </a:rPr>
              <a:t>&lt;pie de página&gt;</a:t>
            </a:r>
            <a:endParaRPr b="0" lang="es-AR" sz="1400" spc="-1" strike="noStrike">
              <a:latin typeface="Times New Roman"/>
            </a:endParaRPr>
          </a:p>
        </p:txBody>
      </p:sp>
      <p:sp>
        <p:nvSpPr>
          <p:cNvPr id="447" name="PlaceHolder 6"/>
          <p:cNvSpPr>
            <a:spLocks noGrp="1"/>
          </p:cNvSpPr>
          <p:nvPr>
            <p:ph type="sldNum"/>
          </p:nvPr>
        </p:nvSpPr>
        <p:spPr>
          <a:xfrm>
            <a:off x="4278960" y="10157400"/>
            <a:ext cx="3280680" cy="534240"/>
          </a:xfrm>
          <a:prstGeom prst="rect">
            <a:avLst/>
          </a:prstGeom>
        </p:spPr>
        <p:txBody>
          <a:bodyPr lIns="0" rIns="0" tIns="0" bIns="0" anchor="b"/>
          <a:p>
            <a:pPr algn="r"/>
            <a:fld id="{0F0BC08A-D64C-46C1-BAF4-4B2B6F579B31}" type="slidenum">
              <a:rPr b="0" lang="es-AR" sz="1400" spc="-1" strike="noStrike">
                <a:latin typeface="Times New Roman"/>
              </a:rPr>
              <a:t>&lt;número&gt;</a:t>
            </a:fld>
            <a:endParaRPr b="0" lang="es-A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109440" y="741240"/>
            <a:ext cx="6578280" cy="3701520"/>
          </a:xfrm>
          <a:prstGeom prst="rect">
            <a:avLst/>
          </a:prstGeom>
        </p:spPr>
      </p:sp>
      <p:sp>
        <p:nvSpPr>
          <p:cNvPr id="727"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28" name="TextShape 3"/>
          <p:cNvSpPr txBox="1"/>
          <p:nvPr/>
        </p:nvSpPr>
        <p:spPr>
          <a:xfrm>
            <a:off x="3849840" y="9379080"/>
            <a:ext cx="2945880" cy="493200"/>
          </a:xfrm>
          <a:prstGeom prst="rect">
            <a:avLst/>
          </a:prstGeom>
          <a:noFill/>
          <a:ln>
            <a:noFill/>
          </a:ln>
        </p:spPr>
        <p:txBody>
          <a:bodyPr anchor="b"/>
          <a:p>
            <a:pPr algn="r">
              <a:lnSpc>
                <a:spcPct val="100000"/>
              </a:lnSpc>
            </a:pPr>
            <a:fld id="{A1C23F98-72C3-4473-89C3-611D5C9F9F49}" type="slidenum">
              <a:rPr b="0" lang="es-AR" sz="1200" spc="-1" strike="noStrike">
                <a:solidFill>
                  <a:srgbClr val="000000"/>
                </a:solidFill>
                <a:latin typeface="+mn-lt"/>
                <a:ea typeface="+mn-ea"/>
              </a:rPr>
              <a:t>&lt;número&gt;</a:t>
            </a:fld>
            <a:endParaRPr b="0" lang="es-AR" sz="1200" spc="-1" strike="noStrike">
              <a:latin typeface="Times New Roman"/>
            </a:endParaRPr>
          </a:p>
        </p:txBody>
      </p:sp>
      <p:sp>
        <p:nvSpPr>
          <p:cNvPr id="729"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30"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31" name="TextShape 6"/>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109440" y="741240"/>
            <a:ext cx="6578280" cy="3701520"/>
          </a:xfrm>
          <a:prstGeom prst="rect">
            <a:avLst/>
          </a:prstGeom>
        </p:spPr>
      </p:sp>
      <p:sp>
        <p:nvSpPr>
          <p:cNvPr id="739" name="PlaceHolder 2"/>
          <p:cNvSpPr>
            <a:spLocks noGrp="1"/>
          </p:cNvSpPr>
          <p:nvPr>
            <p:ph type="body"/>
          </p:nvPr>
        </p:nvSpPr>
        <p:spPr>
          <a:xfrm>
            <a:off x="679320" y="4691160"/>
            <a:ext cx="5438520" cy="4443120"/>
          </a:xfrm>
          <a:prstGeom prst="rect">
            <a:avLst/>
          </a:prstGeom>
        </p:spPr>
        <p:txBody>
          <a:bodyPr/>
          <a:p>
            <a:pPr marL="216000" indent="-216000">
              <a:lnSpc>
                <a:spcPct val="100000"/>
              </a:lnSpc>
              <a:buClr>
                <a:srgbClr val="000000"/>
              </a:buClr>
              <a:buFont typeface="StarSymbol"/>
              <a:buChar char="-"/>
            </a:pPr>
            <a:r>
              <a:rPr b="0" lang="es-AR" sz="2000" spc="-1" strike="noStrike">
                <a:latin typeface="Arial"/>
              </a:rPr>
              <a:t>Cocer un saco para la venta</a:t>
            </a:r>
            <a:endParaRPr b="0" lang="es-AR" sz="2000" spc="-1" strike="noStrike">
              <a:latin typeface="Arial"/>
            </a:endParaRPr>
          </a:p>
          <a:p>
            <a:pPr marL="216000" indent="-216000">
              <a:lnSpc>
                <a:spcPct val="100000"/>
              </a:lnSpc>
              <a:buClr>
                <a:srgbClr val="000000"/>
              </a:buClr>
              <a:buFont typeface="StarSymbol"/>
              <a:buChar char="-"/>
            </a:pPr>
            <a:r>
              <a:rPr b="0" lang="es-AR" sz="2000" spc="-1" strike="noStrike">
                <a:latin typeface="Arial"/>
              </a:rPr>
              <a:t>Cocer un saco a medida (sabiendo el modelo pero ajustando las medidas)</a:t>
            </a:r>
            <a:endParaRPr b="0" lang="es-AR" sz="2000" spc="-1" strike="noStrike">
              <a:latin typeface="Arial"/>
            </a:endParaRPr>
          </a:p>
          <a:p>
            <a:pPr marL="216000" indent="-216000">
              <a:lnSpc>
                <a:spcPct val="100000"/>
              </a:lnSpc>
              <a:buClr>
                <a:srgbClr val="000000"/>
              </a:buClr>
              <a:buFont typeface="StarSymbol"/>
              <a:buChar char="-"/>
            </a:pPr>
            <a:r>
              <a:rPr b="0" lang="es-AR" sz="2000" spc="-1" strike="noStrike">
                <a:latin typeface="Arial"/>
              </a:rPr>
              <a:t>Cocer un saco a medida (no sabiendo claramente el modelo)</a:t>
            </a:r>
            <a:endParaRPr b="0" lang="es-AR" sz="2000" spc="-1" strike="noStrike">
              <a:latin typeface="Arial"/>
            </a:endParaRPr>
          </a:p>
          <a:p>
            <a:pPr marL="216000" indent="-216000">
              <a:lnSpc>
                <a:spcPct val="100000"/>
              </a:lnSpc>
              <a:buClr>
                <a:srgbClr val="000000"/>
              </a:buClr>
              <a:buFont typeface="StarSymbol"/>
              <a:buChar char="-"/>
            </a:pPr>
            <a:r>
              <a:rPr b="0" lang="es-AR" sz="2000" spc="-1" strike="noStrike">
                <a:latin typeface="Arial"/>
              </a:rPr>
              <a:t>Cocer un traje (saco, chaleco, pantalón)</a:t>
            </a:r>
            <a:endParaRPr b="0" lang="es-AR" sz="2000" spc="-1" strike="noStrike">
              <a:latin typeface="Arial"/>
            </a:endParaRPr>
          </a:p>
          <a:p>
            <a:pPr marL="216000" indent="-216000">
              <a:lnSpc>
                <a:spcPct val="100000"/>
              </a:lnSpc>
            </a:pPr>
            <a:endParaRPr b="0" lang="es-AR" sz="2000" spc="-1" strike="noStrike">
              <a:latin typeface="Arial"/>
            </a:endParaRPr>
          </a:p>
        </p:txBody>
      </p:sp>
      <p:sp>
        <p:nvSpPr>
          <p:cNvPr id="740"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41"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42"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43" name="TextShape 6"/>
          <p:cNvSpPr txBox="1"/>
          <p:nvPr/>
        </p:nvSpPr>
        <p:spPr>
          <a:xfrm>
            <a:off x="3849840" y="9379080"/>
            <a:ext cx="2945880" cy="493200"/>
          </a:xfrm>
          <a:prstGeom prst="rect">
            <a:avLst/>
          </a:prstGeom>
          <a:noFill/>
          <a:ln>
            <a:noFill/>
          </a:ln>
        </p:spPr>
        <p:txBody>
          <a:bodyPr anchor="b"/>
          <a:p>
            <a:pPr algn="r">
              <a:lnSpc>
                <a:spcPct val="100000"/>
              </a:lnSpc>
            </a:pPr>
            <a:fld id="{76E528F8-30C2-4EC1-B968-3C595DA4E9AD}"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109440" y="741240"/>
            <a:ext cx="6578280" cy="3701520"/>
          </a:xfrm>
          <a:prstGeom prst="rect">
            <a:avLst/>
          </a:prstGeom>
        </p:spPr>
      </p:sp>
      <p:sp>
        <p:nvSpPr>
          <p:cNvPr id="745" name="PlaceHolder 2"/>
          <p:cNvSpPr>
            <a:spLocks noGrp="1"/>
          </p:cNvSpPr>
          <p:nvPr>
            <p:ph type="body"/>
          </p:nvPr>
        </p:nvSpPr>
        <p:spPr>
          <a:xfrm>
            <a:off x="679320" y="4691160"/>
            <a:ext cx="5438520" cy="4443120"/>
          </a:xfrm>
          <a:prstGeom prst="rect">
            <a:avLst/>
          </a:prstGeom>
        </p:spPr>
        <p:txBody>
          <a:bodyPr/>
          <a:p>
            <a:endParaRPr b="0" lang="es-AR" sz="2000" spc="-1" strike="noStrike">
              <a:latin typeface="Arial"/>
            </a:endParaRPr>
          </a:p>
        </p:txBody>
      </p:sp>
      <p:sp>
        <p:nvSpPr>
          <p:cNvPr id="746" name="TextShape 3"/>
          <p:cNvSpPr txBox="1"/>
          <p:nvPr/>
        </p:nvSpPr>
        <p:spPr>
          <a:xfrm>
            <a:off x="3849840" y="9379080"/>
            <a:ext cx="2945880" cy="493200"/>
          </a:xfrm>
          <a:prstGeom prst="rect">
            <a:avLst/>
          </a:prstGeom>
          <a:noFill/>
          <a:ln>
            <a:noFill/>
          </a:ln>
        </p:spPr>
        <p:txBody>
          <a:bodyPr anchor="b"/>
          <a:p>
            <a:pPr algn="r">
              <a:lnSpc>
                <a:spcPct val="100000"/>
              </a:lnSpc>
            </a:pPr>
            <a:fld id="{90ED7BB7-2230-4292-9CA8-C3F640327B03}"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109440" y="741240"/>
            <a:ext cx="6578280" cy="3701520"/>
          </a:xfrm>
          <a:prstGeom prst="rect">
            <a:avLst/>
          </a:prstGeom>
        </p:spPr>
      </p:sp>
      <p:sp>
        <p:nvSpPr>
          <p:cNvPr id="748" name="PlaceHolder 2"/>
          <p:cNvSpPr>
            <a:spLocks noGrp="1"/>
          </p:cNvSpPr>
          <p:nvPr>
            <p:ph type="body"/>
          </p:nvPr>
        </p:nvSpPr>
        <p:spPr>
          <a:xfrm>
            <a:off x="679320" y="4691160"/>
            <a:ext cx="5438520" cy="4443120"/>
          </a:xfrm>
          <a:prstGeom prst="rect">
            <a:avLst/>
          </a:prstGeom>
        </p:spPr>
        <p:txBody>
          <a:bodyPr/>
          <a:p>
            <a:endParaRPr b="0" lang="es-AR" sz="2000" spc="-1" strike="noStrike">
              <a:latin typeface="Arial"/>
            </a:endParaRPr>
          </a:p>
        </p:txBody>
      </p:sp>
      <p:sp>
        <p:nvSpPr>
          <p:cNvPr id="749"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50"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51"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52" name="TextShape 6"/>
          <p:cNvSpPr txBox="1"/>
          <p:nvPr/>
        </p:nvSpPr>
        <p:spPr>
          <a:xfrm>
            <a:off x="3849840" y="9379080"/>
            <a:ext cx="2945880" cy="493200"/>
          </a:xfrm>
          <a:prstGeom prst="rect">
            <a:avLst/>
          </a:prstGeom>
          <a:noFill/>
          <a:ln>
            <a:noFill/>
          </a:ln>
        </p:spPr>
        <p:txBody>
          <a:bodyPr anchor="b"/>
          <a:p>
            <a:pPr algn="r">
              <a:lnSpc>
                <a:spcPct val="100000"/>
              </a:lnSpc>
            </a:pPr>
            <a:fld id="{5F4578CF-8CC9-4F26-A4EA-1C7FE79E5A4D}"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109440" y="741240"/>
            <a:ext cx="6578280" cy="3701520"/>
          </a:xfrm>
          <a:prstGeom prst="rect">
            <a:avLst/>
          </a:prstGeom>
        </p:spPr>
      </p:sp>
      <p:sp>
        <p:nvSpPr>
          <p:cNvPr id="754"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55"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56"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57"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58" name="TextShape 6"/>
          <p:cNvSpPr txBox="1"/>
          <p:nvPr/>
        </p:nvSpPr>
        <p:spPr>
          <a:xfrm>
            <a:off x="3849840" y="9379080"/>
            <a:ext cx="2945880" cy="493200"/>
          </a:xfrm>
          <a:prstGeom prst="rect">
            <a:avLst/>
          </a:prstGeom>
          <a:noFill/>
          <a:ln>
            <a:noFill/>
          </a:ln>
        </p:spPr>
        <p:txBody>
          <a:bodyPr anchor="b"/>
          <a:p>
            <a:pPr algn="r">
              <a:lnSpc>
                <a:spcPct val="100000"/>
              </a:lnSpc>
            </a:pPr>
            <a:fld id="{1160D963-B990-4D4E-92DD-88E773637913}"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109440" y="741240"/>
            <a:ext cx="6578280" cy="3701520"/>
          </a:xfrm>
          <a:prstGeom prst="rect">
            <a:avLst/>
          </a:prstGeom>
        </p:spPr>
      </p:sp>
      <p:sp>
        <p:nvSpPr>
          <p:cNvPr id="760"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61"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62"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63"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64" name="TextShape 6"/>
          <p:cNvSpPr txBox="1"/>
          <p:nvPr/>
        </p:nvSpPr>
        <p:spPr>
          <a:xfrm>
            <a:off x="3849840" y="9379080"/>
            <a:ext cx="2945880" cy="493200"/>
          </a:xfrm>
          <a:prstGeom prst="rect">
            <a:avLst/>
          </a:prstGeom>
          <a:noFill/>
          <a:ln>
            <a:noFill/>
          </a:ln>
        </p:spPr>
        <p:txBody>
          <a:bodyPr anchor="b"/>
          <a:p>
            <a:pPr algn="r">
              <a:lnSpc>
                <a:spcPct val="100000"/>
              </a:lnSpc>
            </a:pPr>
            <a:fld id="{8258FDAE-0642-465A-94BB-5FDB82DEBE85}"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109440" y="741240"/>
            <a:ext cx="6578280" cy="3701520"/>
          </a:xfrm>
          <a:prstGeom prst="rect">
            <a:avLst/>
          </a:prstGeom>
        </p:spPr>
      </p:sp>
      <p:sp>
        <p:nvSpPr>
          <p:cNvPr id="766"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67"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68"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69"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70" name="TextShape 6"/>
          <p:cNvSpPr txBox="1"/>
          <p:nvPr/>
        </p:nvSpPr>
        <p:spPr>
          <a:xfrm>
            <a:off x="3849840" y="9379080"/>
            <a:ext cx="2945880" cy="493200"/>
          </a:xfrm>
          <a:prstGeom prst="rect">
            <a:avLst/>
          </a:prstGeom>
          <a:noFill/>
          <a:ln>
            <a:noFill/>
          </a:ln>
        </p:spPr>
        <p:txBody>
          <a:bodyPr anchor="b"/>
          <a:p>
            <a:pPr algn="r">
              <a:lnSpc>
                <a:spcPct val="100000"/>
              </a:lnSpc>
            </a:pPr>
            <a:fld id="{2C6ABBA0-BE0B-4D74-8E1B-C66CBF1BE5A0}"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109440" y="741240"/>
            <a:ext cx="6578280" cy="3701520"/>
          </a:xfrm>
          <a:prstGeom prst="rect">
            <a:avLst/>
          </a:prstGeom>
        </p:spPr>
      </p:sp>
      <p:sp>
        <p:nvSpPr>
          <p:cNvPr id="772"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73"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74"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75"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76" name="TextShape 6"/>
          <p:cNvSpPr txBox="1"/>
          <p:nvPr/>
        </p:nvSpPr>
        <p:spPr>
          <a:xfrm>
            <a:off x="3849840" y="9379080"/>
            <a:ext cx="2945880" cy="493200"/>
          </a:xfrm>
          <a:prstGeom prst="rect">
            <a:avLst/>
          </a:prstGeom>
          <a:noFill/>
          <a:ln>
            <a:noFill/>
          </a:ln>
        </p:spPr>
        <p:txBody>
          <a:bodyPr anchor="b"/>
          <a:p>
            <a:pPr algn="r">
              <a:lnSpc>
                <a:spcPct val="100000"/>
              </a:lnSpc>
            </a:pPr>
            <a:fld id="{F3B27549-3742-4271-BC76-893D4A072CEC}"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109440" y="741240"/>
            <a:ext cx="6578280" cy="3701520"/>
          </a:xfrm>
          <a:prstGeom prst="rect">
            <a:avLst/>
          </a:prstGeom>
        </p:spPr>
      </p:sp>
      <p:sp>
        <p:nvSpPr>
          <p:cNvPr id="778"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79"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80"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81"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82" name="TextShape 6"/>
          <p:cNvSpPr txBox="1"/>
          <p:nvPr/>
        </p:nvSpPr>
        <p:spPr>
          <a:xfrm>
            <a:off x="3849840" y="9379080"/>
            <a:ext cx="2945880" cy="493200"/>
          </a:xfrm>
          <a:prstGeom prst="rect">
            <a:avLst/>
          </a:prstGeom>
          <a:noFill/>
          <a:ln>
            <a:noFill/>
          </a:ln>
        </p:spPr>
        <p:txBody>
          <a:bodyPr anchor="b"/>
          <a:p>
            <a:pPr algn="r">
              <a:lnSpc>
                <a:spcPct val="100000"/>
              </a:lnSpc>
            </a:pPr>
            <a:fld id="{BF1F835E-E0CF-46DB-AC78-8E985417D23B}"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109440" y="741240"/>
            <a:ext cx="6578280" cy="3701520"/>
          </a:xfrm>
          <a:prstGeom prst="rect">
            <a:avLst/>
          </a:prstGeom>
        </p:spPr>
      </p:sp>
      <p:sp>
        <p:nvSpPr>
          <p:cNvPr id="784"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85"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86"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87"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88" name="TextShape 6"/>
          <p:cNvSpPr txBox="1"/>
          <p:nvPr/>
        </p:nvSpPr>
        <p:spPr>
          <a:xfrm>
            <a:off x="3849840" y="9379080"/>
            <a:ext cx="2945880" cy="493200"/>
          </a:xfrm>
          <a:prstGeom prst="rect">
            <a:avLst/>
          </a:prstGeom>
          <a:noFill/>
          <a:ln>
            <a:noFill/>
          </a:ln>
        </p:spPr>
        <p:txBody>
          <a:bodyPr anchor="b"/>
          <a:p>
            <a:pPr algn="r">
              <a:lnSpc>
                <a:spcPct val="100000"/>
              </a:lnSpc>
            </a:pPr>
            <a:fld id="{303E0538-3765-48D0-8A3C-1D9573B46E9F}"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109440" y="741240"/>
            <a:ext cx="6578280" cy="3701520"/>
          </a:xfrm>
          <a:prstGeom prst="rect">
            <a:avLst/>
          </a:prstGeom>
        </p:spPr>
      </p:sp>
      <p:sp>
        <p:nvSpPr>
          <p:cNvPr id="790"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91"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92"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93"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794" name="TextShape 6"/>
          <p:cNvSpPr txBox="1"/>
          <p:nvPr/>
        </p:nvSpPr>
        <p:spPr>
          <a:xfrm>
            <a:off x="3849840" y="9379080"/>
            <a:ext cx="2945880" cy="493200"/>
          </a:xfrm>
          <a:prstGeom prst="rect">
            <a:avLst/>
          </a:prstGeom>
          <a:noFill/>
          <a:ln>
            <a:noFill/>
          </a:ln>
        </p:spPr>
        <p:txBody>
          <a:bodyPr anchor="b"/>
          <a:p>
            <a:pPr algn="r">
              <a:lnSpc>
                <a:spcPct val="100000"/>
              </a:lnSpc>
            </a:pPr>
            <a:fld id="{55FACBB7-7425-4077-A0FA-50790971F72B}"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109440" y="741240"/>
            <a:ext cx="6578280" cy="3701520"/>
          </a:xfrm>
          <a:prstGeom prst="rect">
            <a:avLst/>
          </a:prstGeom>
        </p:spPr>
      </p:sp>
      <p:sp>
        <p:nvSpPr>
          <p:cNvPr id="796"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797"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98"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799"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00" name="TextShape 6"/>
          <p:cNvSpPr txBox="1"/>
          <p:nvPr/>
        </p:nvSpPr>
        <p:spPr>
          <a:xfrm>
            <a:off x="3849840" y="9379080"/>
            <a:ext cx="2945880" cy="493200"/>
          </a:xfrm>
          <a:prstGeom prst="rect">
            <a:avLst/>
          </a:prstGeom>
          <a:noFill/>
          <a:ln>
            <a:noFill/>
          </a:ln>
        </p:spPr>
        <p:txBody>
          <a:bodyPr anchor="b"/>
          <a:p>
            <a:pPr algn="r">
              <a:lnSpc>
                <a:spcPct val="100000"/>
              </a:lnSpc>
            </a:pPr>
            <a:fld id="{8A3ABAA5-B7E3-45F0-98F3-3247E853E576}"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109440" y="741240"/>
            <a:ext cx="6578280" cy="3701520"/>
          </a:xfrm>
          <a:prstGeom prst="rect">
            <a:avLst/>
          </a:prstGeom>
        </p:spPr>
      </p:sp>
      <p:sp>
        <p:nvSpPr>
          <p:cNvPr id="802"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03"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04"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05"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06" name="TextShape 6"/>
          <p:cNvSpPr txBox="1"/>
          <p:nvPr/>
        </p:nvSpPr>
        <p:spPr>
          <a:xfrm>
            <a:off x="3849840" y="9379080"/>
            <a:ext cx="2945880" cy="493200"/>
          </a:xfrm>
          <a:prstGeom prst="rect">
            <a:avLst/>
          </a:prstGeom>
          <a:noFill/>
          <a:ln>
            <a:noFill/>
          </a:ln>
        </p:spPr>
        <p:txBody>
          <a:bodyPr anchor="b"/>
          <a:p>
            <a:pPr algn="r">
              <a:lnSpc>
                <a:spcPct val="100000"/>
              </a:lnSpc>
            </a:pPr>
            <a:fld id="{435B63F4-02B7-4C18-A288-DB5739384122}"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109440" y="741240"/>
            <a:ext cx="6578280" cy="3701520"/>
          </a:xfrm>
          <a:prstGeom prst="rect">
            <a:avLst/>
          </a:prstGeom>
        </p:spPr>
      </p:sp>
      <p:sp>
        <p:nvSpPr>
          <p:cNvPr id="808"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09"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10"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11"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12" name="TextShape 6"/>
          <p:cNvSpPr txBox="1"/>
          <p:nvPr/>
        </p:nvSpPr>
        <p:spPr>
          <a:xfrm>
            <a:off x="3849840" y="9379080"/>
            <a:ext cx="2945880" cy="493200"/>
          </a:xfrm>
          <a:prstGeom prst="rect">
            <a:avLst/>
          </a:prstGeom>
          <a:noFill/>
          <a:ln>
            <a:noFill/>
          </a:ln>
        </p:spPr>
        <p:txBody>
          <a:bodyPr anchor="b"/>
          <a:p>
            <a:pPr algn="r">
              <a:lnSpc>
                <a:spcPct val="100000"/>
              </a:lnSpc>
            </a:pPr>
            <a:fld id="{B3A10F48-5405-417C-B1D5-457E5D1F6DD0}"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109440" y="741240"/>
            <a:ext cx="6578280" cy="3701520"/>
          </a:xfrm>
          <a:prstGeom prst="rect">
            <a:avLst/>
          </a:prstGeom>
        </p:spPr>
      </p:sp>
      <p:sp>
        <p:nvSpPr>
          <p:cNvPr id="814"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15"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16"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17"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18" name="TextShape 6"/>
          <p:cNvSpPr txBox="1"/>
          <p:nvPr/>
        </p:nvSpPr>
        <p:spPr>
          <a:xfrm>
            <a:off x="3849840" y="9379080"/>
            <a:ext cx="2945880" cy="493200"/>
          </a:xfrm>
          <a:prstGeom prst="rect">
            <a:avLst/>
          </a:prstGeom>
          <a:noFill/>
          <a:ln>
            <a:noFill/>
          </a:ln>
        </p:spPr>
        <p:txBody>
          <a:bodyPr anchor="b"/>
          <a:p>
            <a:pPr algn="r">
              <a:lnSpc>
                <a:spcPct val="100000"/>
              </a:lnSpc>
            </a:pPr>
            <a:fld id="{5775655F-9B01-4E49-B64E-DD58321BCB30}"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109440" y="741240"/>
            <a:ext cx="6578280" cy="3701520"/>
          </a:xfrm>
          <a:prstGeom prst="rect">
            <a:avLst/>
          </a:prstGeom>
        </p:spPr>
      </p:sp>
      <p:sp>
        <p:nvSpPr>
          <p:cNvPr id="820"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21"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22"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23"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24" name="TextShape 6"/>
          <p:cNvSpPr txBox="1"/>
          <p:nvPr/>
        </p:nvSpPr>
        <p:spPr>
          <a:xfrm>
            <a:off x="3849840" y="9379080"/>
            <a:ext cx="2945880" cy="493200"/>
          </a:xfrm>
          <a:prstGeom prst="rect">
            <a:avLst/>
          </a:prstGeom>
          <a:noFill/>
          <a:ln>
            <a:noFill/>
          </a:ln>
        </p:spPr>
        <p:txBody>
          <a:bodyPr anchor="b"/>
          <a:p>
            <a:pPr algn="r">
              <a:lnSpc>
                <a:spcPct val="100000"/>
              </a:lnSpc>
            </a:pPr>
            <a:fld id="{0930AE12-CF85-4DBA-BFB2-AA1497CA35AB}"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109440" y="741240"/>
            <a:ext cx="6578280" cy="3701520"/>
          </a:xfrm>
          <a:prstGeom prst="rect">
            <a:avLst/>
          </a:prstGeom>
        </p:spPr>
      </p:sp>
      <p:sp>
        <p:nvSpPr>
          <p:cNvPr id="826"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27"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28"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29"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30" name="TextShape 6"/>
          <p:cNvSpPr txBox="1"/>
          <p:nvPr/>
        </p:nvSpPr>
        <p:spPr>
          <a:xfrm>
            <a:off x="3849840" y="9379080"/>
            <a:ext cx="2945880" cy="493200"/>
          </a:xfrm>
          <a:prstGeom prst="rect">
            <a:avLst/>
          </a:prstGeom>
          <a:noFill/>
          <a:ln>
            <a:noFill/>
          </a:ln>
        </p:spPr>
        <p:txBody>
          <a:bodyPr anchor="b"/>
          <a:p>
            <a:pPr algn="r">
              <a:lnSpc>
                <a:spcPct val="100000"/>
              </a:lnSpc>
            </a:pPr>
            <a:fld id="{4B7B7120-B118-4978-AE6C-252DD3AD44AC}"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109440" y="741240"/>
            <a:ext cx="6578280" cy="3701520"/>
          </a:xfrm>
          <a:prstGeom prst="rect">
            <a:avLst/>
          </a:prstGeom>
        </p:spPr>
      </p:sp>
      <p:sp>
        <p:nvSpPr>
          <p:cNvPr id="832"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33"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34"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35"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36" name="TextShape 6"/>
          <p:cNvSpPr txBox="1"/>
          <p:nvPr/>
        </p:nvSpPr>
        <p:spPr>
          <a:xfrm>
            <a:off x="3849840" y="9379080"/>
            <a:ext cx="2945880" cy="493200"/>
          </a:xfrm>
          <a:prstGeom prst="rect">
            <a:avLst/>
          </a:prstGeom>
          <a:noFill/>
          <a:ln>
            <a:noFill/>
          </a:ln>
        </p:spPr>
        <p:txBody>
          <a:bodyPr anchor="b"/>
          <a:p>
            <a:pPr algn="r">
              <a:lnSpc>
                <a:spcPct val="100000"/>
              </a:lnSpc>
            </a:pPr>
            <a:fld id="{347C7E5C-A36A-4B1C-A133-D82EDB3D8F6C}"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109440" y="741240"/>
            <a:ext cx="6578280" cy="3701520"/>
          </a:xfrm>
          <a:prstGeom prst="rect">
            <a:avLst/>
          </a:prstGeom>
        </p:spPr>
      </p:sp>
      <p:sp>
        <p:nvSpPr>
          <p:cNvPr id="838" name="PlaceHolder 2"/>
          <p:cNvSpPr>
            <a:spLocks noGrp="1"/>
          </p:cNvSpPr>
          <p:nvPr>
            <p:ph type="body"/>
          </p:nvPr>
        </p:nvSpPr>
        <p:spPr>
          <a:xfrm>
            <a:off x="679320" y="4691160"/>
            <a:ext cx="5438520" cy="4443120"/>
          </a:xfrm>
          <a:prstGeom prst="rect">
            <a:avLst/>
          </a:prstGeom>
        </p:spPr>
        <p:txBody>
          <a:bodyPr/>
          <a:p>
            <a:endParaRPr b="0" lang="es-AR" sz="2000" spc="-1" strike="noStrike">
              <a:latin typeface="Arial"/>
            </a:endParaRPr>
          </a:p>
        </p:txBody>
      </p:sp>
      <p:sp>
        <p:nvSpPr>
          <p:cNvPr id="839"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40"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41"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42" name="TextShape 6"/>
          <p:cNvSpPr txBox="1"/>
          <p:nvPr/>
        </p:nvSpPr>
        <p:spPr>
          <a:xfrm>
            <a:off x="3849840" y="9379080"/>
            <a:ext cx="2945880" cy="493200"/>
          </a:xfrm>
          <a:prstGeom prst="rect">
            <a:avLst/>
          </a:prstGeom>
          <a:noFill/>
          <a:ln>
            <a:noFill/>
          </a:ln>
        </p:spPr>
        <p:txBody>
          <a:bodyPr anchor="b"/>
          <a:p>
            <a:pPr algn="r">
              <a:lnSpc>
                <a:spcPct val="100000"/>
              </a:lnSpc>
            </a:pPr>
            <a:fld id="{0EB5F061-060E-4101-A209-08ABCD2D3EC5}"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109440" y="741240"/>
            <a:ext cx="6578280" cy="3701520"/>
          </a:xfrm>
          <a:prstGeom prst="rect">
            <a:avLst/>
          </a:prstGeom>
        </p:spPr>
      </p:sp>
      <p:sp>
        <p:nvSpPr>
          <p:cNvPr id="844" name="PlaceHolder 2"/>
          <p:cNvSpPr>
            <a:spLocks noGrp="1"/>
          </p:cNvSpPr>
          <p:nvPr>
            <p:ph type="body"/>
          </p:nvPr>
        </p:nvSpPr>
        <p:spPr>
          <a:xfrm>
            <a:off x="679320" y="4691160"/>
            <a:ext cx="5438520" cy="4443120"/>
          </a:xfrm>
          <a:prstGeom prst="rect">
            <a:avLst/>
          </a:prstGeom>
        </p:spPr>
        <p:txBody>
          <a:bodyPr>
            <a:normAutofit/>
          </a:bodyPr>
          <a:p>
            <a:endParaRPr b="0" lang="es-AR" sz="2000" spc="-1" strike="noStrike">
              <a:latin typeface="Arial"/>
            </a:endParaRPr>
          </a:p>
        </p:txBody>
      </p:sp>
      <p:sp>
        <p:nvSpPr>
          <p:cNvPr id="845"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846"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2013</a:t>
            </a:r>
            <a:endParaRPr b="0" lang="es-AR" sz="1200" spc="-1" strike="noStrike">
              <a:latin typeface="Times New Roman"/>
            </a:endParaRPr>
          </a:p>
        </p:txBody>
      </p:sp>
      <p:sp>
        <p:nvSpPr>
          <p:cNvPr id="847"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Informática UNLP</a:t>
            </a:r>
            <a:endParaRPr b="0" lang="es-AR" sz="1200" spc="-1" strike="noStrike">
              <a:latin typeface="Times New Roman"/>
            </a:endParaRPr>
          </a:p>
        </p:txBody>
      </p:sp>
      <p:sp>
        <p:nvSpPr>
          <p:cNvPr id="848" name="TextShape 6"/>
          <p:cNvSpPr txBox="1"/>
          <p:nvPr/>
        </p:nvSpPr>
        <p:spPr>
          <a:xfrm>
            <a:off x="3849840" y="9379080"/>
            <a:ext cx="2945880" cy="493200"/>
          </a:xfrm>
          <a:prstGeom prst="rect">
            <a:avLst/>
          </a:prstGeom>
          <a:noFill/>
          <a:ln>
            <a:noFill/>
          </a:ln>
        </p:spPr>
        <p:txBody>
          <a:bodyPr anchor="b"/>
          <a:p>
            <a:pPr algn="r">
              <a:lnSpc>
                <a:spcPct val="100000"/>
              </a:lnSpc>
            </a:pPr>
            <a:fld id="{B83B27EE-1FB5-482E-AE32-AE381DD376C7}"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109440" y="741240"/>
            <a:ext cx="6578280" cy="3701520"/>
          </a:xfrm>
          <a:prstGeom prst="rect">
            <a:avLst/>
          </a:prstGeom>
        </p:spPr>
      </p:sp>
      <p:sp>
        <p:nvSpPr>
          <p:cNvPr id="850" name="PlaceHolder 2"/>
          <p:cNvSpPr>
            <a:spLocks noGrp="1"/>
          </p:cNvSpPr>
          <p:nvPr>
            <p:ph type="body"/>
          </p:nvPr>
        </p:nvSpPr>
        <p:spPr>
          <a:xfrm>
            <a:off x="679320" y="4691160"/>
            <a:ext cx="5438520" cy="4443120"/>
          </a:xfrm>
          <a:prstGeom prst="rect">
            <a:avLst/>
          </a:prstGeom>
        </p:spPr>
        <p:txBody>
          <a:bodyPr/>
          <a:p>
            <a:endParaRPr b="0" lang="es-AR" sz="2000" spc="-1" strike="noStrike">
              <a:latin typeface="Arial"/>
            </a:endParaRPr>
          </a:p>
        </p:txBody>
      </p:sp>
      <p:sp>
        <p:nvSpPr>
          <p:cNvPr id="851" name="TextShape 3"/>
          <p:cNvSpPr txBox="1"/>
          <p:nvPr/>
        </p:nvSpPr>
        <p:spPr>
          <a:xfrm>
            <a:off x="3849840" y="9379080"/>
            <a:ext cx="2945880" cy="493200"/>
          </a:xfrm>
          <a:prstGeom prst="rect">
            <a:avLst/>
          </a:prstGeom>
          <a:noFill/>
          <a:ln>
            <a:noFill/>
          </a:ln>
        </p:spPr>
        <p:txBody>
          <a:bodyPr anchor="b"/>
          <a:p>
            <a:pPr algn="r">
              <a:lnSpc>
                <a:spcPct val="100000"/>
              </a:lnSpc>
            </a:pPr>
            <a:fld id="{80623487-935B-49A5-B378-C7B6E23D4011}"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109440" y="741240"/>
            <a:ext cx="6578280" cy="3701520"/>
          </a:xfrm>
          <a:prstGeom prst="rect">
            <a:avLst/>
          </a:prstGeom>
        </p:spPr>
      </p:sp>
      <p:sp>
        <p:nvSpPr>
          <p:cNvPr id="733" name="PlaceHolder 2"/>
          <p:cNvSpPr>
            <a:spLocks noGrp="1"/>
          </p:cNvSpPr>
          <p:nvPr>
            <p:ph type="body"/>
          </p:nvPr>
        </p:nvSpPr>
        <p:spPr>
          <a:xfrm>
            <a:off x="679320" y="4691160"/>
            <a:ext cx="5438520" cy="4443120"/>
          </a:xfrm>
          <a:prstGeom prst="rect">
            <a:avLst/>
          </a:prstGeom>
        </p:spPr>
        <p:txBody>
          <a:bodyPr/>
          <a:p>
            <a:endParaRPr b="0" lang="es-AR" sz="2000" spc="-1" strike="noStrike">
              <a:latin typeface="Arial"/>
            </a:endParaRPr>
          </a:p>
        </p:txBody>
      </p:sp>
      <p:sp>
        <p:nvSpPr>
          <p:cNvPr id="734" name="TextShape 3"/>
          <p:cNvSpPr txBox="1"/>
          <p:nvPr/>
        </p:nvSpPr>
        <p:spPr>
          <a:xfrm>
            <a:off x="0" y="0"/>
            <a:ext cx="2945880" cy="493200"/>
          </a:xfrm>
          <a:prstGeom prst="rect">
            <a:avLst/>
          </a:prstGeom>
          <a:noFill/>
          <a:ln>
            <a:noFill/>
          </a:ln>
        </p:spPr>
        <p:txBody>
          <a:bodyPr/>
          <a:p>
            <a:pPr>
              <a:lnSpc>
                <a:spcPct val="100000"/>
              </a:lnSpc>
            </a:pPr>
            <a:r>
              <a:rPr b="0" lang="es-AR" sz="1200" spc="-1" strike="noStrike">
                <a:solidFill>
                  <a:srgbClr val="000000"/>
                </a:solidFill>
                <a:latin typeface="+mn-lt"/>
                <a:ea typeface="+mn-ea"/>
              </a:rPr>
              <a:t>Ingeniería de Software I </a:t>
            </a:r>
            <a:endParaRPr b="0" lang="es-AR" sz="1200" spc="-1" strike="noStrike">
              <a:latin typeface="Times New Roman"/>
            </a:endParaRPr>
          </a:p>
        </p:txBody>
      </p:sp>
      <p:sp>
        <p:nvSpPr>
          <p:cNvPr id="735" name="TextShape 4"/>
          <p:cNvSpPr txBox="1"/>
          <p:nvPr/>
        </p:nvSpPr>
        <p:spPr>
          <a:xfrm>
            <a:off x="3849840" y="0"/>
            <a:ext cx="2945880" cy="493200"/>
          </a:xfrm>
          <a:prstGeom prst="rect">
            <a:avLst/>
          </a:prstGeom>
          <a:noFill/>
          <a:ln>
            <a:noFill/>
          </a:ln>
        </p:spPr>
        <p:txBody>
          <a:bodyPr/>
          <a:p>
            <a:pPr algn="r">
              <a:lnSpc>
                <a:spcPct val="100000"/>
              </a:lnSpc>
            </a:pPr>
            <a:r>
              <a:rPr b="0" lang="es-AR" sz="1200" spc="-1" strike="noStrike">
                <a:solidFill>
                  <a:srgbClr val="000000"/>
                </a:solidFill>
                <a:latin typeface="+mn-lt"/>
                <a:ea typeface="+mn-ea"/>
              </a:rPr>
              <a:t>2011</a:t>
            </a:r>
            <a:endParaRPr b="0" lang="es-AR" sz="1200" spc="-1" strike="noStrike">
              <a:latin typeface="Times New Roman"/>
            </a:endParaRPr>
          </a:p>
        </p:txBody>
      </p:sp>
      <p:sp>
        <p:nvSpPr>
          <p:cNvPr id="736" name="TextShape 5"/>
          <p:cNvSpPr txBox="1"/>
          <p:nvPr/>
        </p:nvSpPr>
        <p:spPr>
          <a:xfrm>
            <a:off x="0" y="9379080"/>
            <a:ext cx="2945880" cy="493200"/>
          </a:xfrm>
          <a:prstGeom prst="rect">
            <a:avLst/>
          </a:prstGeom>
          <a:noFill/>
          <a:ln>
            <a:noFill/>
          </a:ln>
        </p:spPr>
        <p:txBody>
          <a:bodyPr anchor="b"/>
          <a:p>
            <a:pPr>
              <a:lnSpc>
                <a:spcPct val="100000"/>
              </a:lnSpc>
            </a:pPr>
            <a:r>
              <a:rPr b="0" lang="es-AR" sz="1200" spc="-1" strike="noStrike">
                <a:solidFill>
                  <a:srgbClr val="000000"/>
                </a:solidFill>
                <a:latin typeface="+mn-lt"/>
                <a:ea typeface="+mn-ea"/>
              </a:rPr>
              <a:t>Facultad de Informatica UNLP</a:t>
            </a:r>
            <a:endParaRPr b="0" lang="es-AR" sz="1200" spc="-1" strike="noStrike">
              <a:latin typeface="Times New Roman"/>
            </a:endParaRPr>
          </a:p>
        </p:txBody>
      </p:sp>
      <p:sp>
        <p:nvSpPr>
          <p:cNvPr id="737" name="TextShape 6"/>
          <p:cNvSpPr txBox="1"/>
          <p:nvPr/>
        </p:nvSpPr>
        <p:spPr>
          <a:xfrm>
            <a:off x="3849840" y="9379080"/>
            <a:ext cx="2945880" cy="493200"/>
          </a:xfrm>
          <a:prstGeom prst="rect">
            <a:avLst/>
          </a:prstGeom>
          <a:noFill/>
          <a:ln>
            <a:noFill/>
          </a:ln>
        </p:spPr>
        <p:txBody>
          <a:bodyPr anchor="b"/>
          <a:p>
            <a:pPr algn="r">
              <a:lnSpc>
                <a:spcPct val="100000"/>
              </a:lnSpc>
            </a:pPr>
            <a:fld id="{2438AD5D-F604-4914-B74D-EF995C3C68B0}" type="slidenum">
              <a:rPr b="0" lang="es-AR" sz="1200" spc="-1" strike="noStrike">
                <a:solidFill>
                  <a:srgbClr val="000000"/>
                </a:solidFill>
                <a:latin typeface="+mn-lt"/>
                <a:ea typeface="+mn-ea"/>
              </a:rPr>
              <a:t>&lt;número&gt;</a:t>
            </a:fld>
            <a:endParaRPr b="0" lang="es-A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0"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1"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67"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68"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0"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72"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73"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74"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76"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77"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78"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80"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81"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82"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84"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85"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87"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88"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89"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0"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92"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3"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4"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5"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6"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7"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3"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4"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5"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6"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07"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09"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11"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12"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4"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16"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17"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18"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20"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21"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22"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24"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25"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26"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28"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29"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31"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2"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3"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4"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8"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9"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0"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1"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2"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436"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7"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8"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39"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40"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441"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53"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55"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57"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58"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62"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63"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64"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9"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66"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67"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68"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70"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71"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72"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74"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75"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77"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78"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79"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80"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82"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83"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84"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85"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86"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87"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97"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99"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01"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02"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1"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06"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07"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08"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10"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11"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12"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14"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15"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16"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18"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19"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21"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22"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23"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24"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26"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27"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28"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29"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30"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31"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39"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41"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3"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4"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43"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44"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48"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49"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50"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52"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53"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54"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56"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57"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58"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60"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61"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63"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64"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65"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66"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68"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69"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70"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71"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72"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73"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83"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85"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87"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88"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92"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93"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94"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96"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97"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98"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00"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01"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02"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04"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05"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07"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08"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09"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10"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12"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13"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14"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15"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16"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17"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6"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27"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29"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31"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32"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4"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36"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37"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38"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40"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41"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42"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44"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45"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46"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18"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19"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0"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48"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49"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51"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52"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53"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54"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56"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57"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58"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59"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60"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61"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71"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73"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75"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76"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80"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81"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82"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2"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3"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4"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84"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85"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86"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88"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89"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90"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92"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93"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95"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96"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97"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98"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00"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01"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02"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03"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04"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05"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8"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19"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21"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23"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24"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26"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7"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28"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6" name="PlaceHolder 1"/>
          <p:cNvSpPr>
            <a:spLocks noGrp="1"/>
          </p:cNvSpPr>
          <p:nvPr>
            <p:ph type="subTitle"/>
          </p:nvPr>
        </p:nvSpPr>
        <p:spPr>
          <a:xfrm>
            <a:off x="623520" y="643320"/>
            <a:ext cx="10772280" cy="523440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28"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29" name="PlaceHolder 3"/>
          <p:cNvSpPr>
            <a:spLocks noGrp="1"/>
          </p:cNvSpPr>
          <p:nvPr>
            <p:ph type="body"/>
          </p:nvPr>
        </p:nvSpPr>
        <p:spPr>
          <a:xfrm>
            <a:off x="705996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30"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32" name="PlaceHolder 2"/>
          <p:cNvSpPr>
            <a:spLocks noGrp="1"/>
          </p:cNvSpPr>
          <p:nvPr>
            <p:ph type="body"/>
          </p:nvPr>
        </p:nvSpPr>
        <p:spPr>
          <a:xfrm>
            <a:off x="5951880" y="6509520"/>
            <a:ext cx="1054800" cy="30492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33"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34" name="PlaceHolder 4"/>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36"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37"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38" name="PlaceHolder 4"/>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40" name="PlaceHolder 2"/>
          <p:cNvSpPr>
            <a:spLocks noGrp="1"/>
          </p:cNvSpPr>
          <p:nvPr>
            <p:ph type="body"/>
          </p:nvPr>
        </p:nvSpPr>
        <p:spPr>
          <a:xfrm>
            <a:off x="5951880" y="650952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41" name="PlaceHolder 3"/>
          <p:cNvSpPr>
            <a:spLocks noGrp="1"/>
          </p:cNvSpPr>
          <p:nvPr>
            <p:ph type="body"/>
          </p:nvPr>
        </p:nvSpPr>
        <p:spPr>
          <a:xfrm>
            <a:off x="5951880" y="6668640"/>
            <a:ext cx="216216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43" name="PlaceHolder 2"/>
          <p:cNvSpPr>
            <a:spLocks noGrp="1"/>
          </p:cNvSpPr>
          <p:nvPr>
            <p:ph type="body"/>
          </p:nvPr>
        </p:nvSpPr>
        <p:spPr>
          <a:xfrm>
            <a:off x="595188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44" name="PlaceHolder 3"/>
          <p:cNvSpPr>
            <a:spLocks noGrp="1"/>
          </p:cNvSpPr>
          <p:nvPr>
            <p:ph type="body"/>
          </p:nvPr>
        </p:nvSpPr>
        <p:spPr>
          <a:xfrm>
            <a:off x="7059960" y="650952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45" name="PlaceHolder 4"/>
          <p:cNvSpPr>
            <a:spLocks noGrp="1"/>
          </p:cNvSpPr>
          <p:nvPr>
            <p:ph type="body"/>
          </p:nvPr>
        </p:nvSpPr>
        <p:spPr>
          <a:xfrm>
            <a:off x="595188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46" name="PlaceHolder 5"/>
          <p:cNvSpPr>
            <a:spLocks noGrp="1"/>
          </p:cNvSpPr>
          <p:nvPr>
            <p:ph type="body"/>
          </p:nvPr>
        </p:nvSpPr>
        <p:spPr>
          <a:xfrm>
            <a:off x="7059960" y="6668640"/>
            <a:ext cx="105480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48" name="PlaceHolder 2"/>
          <p:cNvSpPr>
            <a:spLocks noGrp="1"/>
          </p:cNvSpPr>
          <p:nvPr>
            <p:ph type="body"/>
          </p:nvPr>
        </p:nvSpPr>
        <p:spPr>
          <a:xfrm>
            <a:off x="595188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49" name="PlaceHolder 3"/>
          <p:cNvSpPr>
            <a:spLocks noGrp="1"/>
          </p:cNvSpPr>
          <p:nvPr>
            <p:ph type="body"/>
          </p:nvPr>
        </p:nvSpPr>
        <p:spPr>
          <a:xfrm>
            <a:off x="66830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50" name="PlaceHolder 4"/>
          <p:cNvSpPr>
            <a:spLocks noGrp="1"/>
          </p:cNvSpPr>
          <p:nvPr>
            <p:ph type="body"/>
          </p:nvPr>
        </p:nvSpPr>
        <p:spPr>
          <a:xfrm>
            <a:off x="7413840" y="650952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51" name="PlaceHolder 5"/>
          <p:cNvSpPr>
            <a:spLocks noGrp="1"/>
          </p:cNvSpPr>
          <p:nvPr>
            <p:ph type="body"/>
          </p:nvPr>
        </p:nvSpPr>
        <p:spPr>
          <a:xfrm>
            <a:off x="595188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52" name="PlaceHolder 6"/>
          <p:cNvSpPr>
            <a:spLocks noGrp="1"/>
          </p:cNvSpPr>
          <p:nvPr>
            <p:ph type="body"/>
          </p:nvPr>
        </p:nvSpPr>
        <p:spPr>
          <a:xfrm>
            <a:off x="66830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
        <p:nvSpPr>
          <p:cNvPr id="353" name="PlaceHolder 7"/>
          <p:cNvSpPr>
            <a:spLocks noGrp="1"/>
          </p:cNvSpPr>
          <p:nvPr>
            <p:ph type="body"/>
          </p:nvPr>
        </p:nvSpPr>
        <p:spPr>
          <a:xfrm>
            <a:off x="7413840" y="6668640"/>
            <a:ext cx="695880" cy="14508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2"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63" name="PlaceHolder 2"/>
          <p:cNvSpPr>
            <a:spLocks noGrp="1"/>
          </p:cNvSpPr>
          <p:nvPr>
            <p:ph type="subTitle"/>
          </p:nvPr>
        </p:nvSpPr>
        <p:spPr>
          <a:xfrm>
            <a:off x="5951880" y="6206040"/>
            <a:ext cx="2162160" cy="911880"/>
          </a:xfrm>
          <a:prstGeom prst="rect">
            <a:avLst/>
          </a:prstGeom>
        </p:spPr>
        <p:txBody>
          <a:bodyPr lIns="0" rIns="0" tIns="0" bIns="0" anchor="ctr"/>
          <a:p>
            <a:pPr algn="ctr"/>
            <a:endParaRPr b="0" lang="es-A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23520" y="643320"/>
            <a:ext cx="10772280" cy="1128960"/>
          </a:xfrm>
          <a:prstGeom prst="rect">
            <a:avLst/>
          </a:prstGeom>
        </p:spPr>
        <p:txBody>
          <a:bodyPr lIns="0" rIns="0" tIns="0" bIns="0" anchor="ctr"/>
          <a:p>
            <a:endParaRPr b="0" lang="es-ES" sz="1800" spc="-1" strike="noStrike">
              <a:solidFill>
                <a:srgbClr val="000000"/>
              </a:solidFill>
              <a:latin typeface="Calibri Light"/>
            </a:endParaRPr>
          </a:p>
        </p:txBody>
      </p:sp>
      <p:sp>
        <p:nvSpPr>
          <p:cNvPr id="365" name="PlaceHolder 2"/>
          <p:cNvSpPr>
            <a:spLocks noGrp="1"/>
          </p:cNvSpPr>
          <p:nvPr>
            <p:ph type="body"/>
          </p:nvPr>
        </p:nvSpPr>
        <p:spPr>
          <a:xfrm>
            <a:off x="5951880" y="6509520"/>
            <a:ext cx="2162160" cy="304920"/>
          </a:xfrm>
          <a:prstGeom prst="rect">
            <a:avLst/>
          </a:prstGeom>
        </p:spPr>
        <p:txBody>
          <a:bodyPr lIns="0" rIns="0" tIns="0" bIns="0">
            <a:normAutofit/>
          </a:bodyPr>
          <a:p>
            <a:endParaRPr b="0" lang="es-ES" sz="1800" spc="-1" strike="noStrike">
              <a:solidFill>
                <a:srgbClr val="262626"/>
              </a:solidFill>
              <a:latin typeface="Calibri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2.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9.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0.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1.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1" name="9 Imagen" descr=""/>
          <p:cNvPicPr/>
          <p:nvPr/>
        </p:nvPicPr>
        <p:blipFill>
          <a:blip r:embed="rId2"/>
          <a:stretch/>
        </p:blipFill>
        <p:spPr>
          <a:xfrm>
            <a:off x="9552240" y="5949360"/>
            <a:ext cx="2384280" cy="725760"/>
          </a:xfrm>
          <a:prstGeom prst="rect">
            <a:avLst/>
          </a:prstGeom>
          <a:ln>
            <a:noFill/>
          </a:ln>
        </p:spPr>
      </p:pic>
      <p:pic>
        <p:nvPicPr>
          <p:cNvPr id="2" name="7 Imagen" descr=""/>
          <p:cNvPicPr/>
          <p:nvPr/>
        </p:nvPicPr>
        <p:blipFill>
          <a:blip r:embed="rId3"/>
          <a:stretch/>
        </p:blipFill>
        <p:spPr>
          <a:xfrm>
            <a:off x="3240" y="-5760"/>
            <a:ext cx="12191760" cy="4514400"/>
          </a:xfrm>
          <a:prstGeom prst="rect">
            <a:avLst/>
          </a:prstGeom>
          <a:ln>
            <a:noFill/>
          </a:ln>
        </p:spPr>
      </p:pic>
      <p:sp>
        <p:nvSpPr>
          <p:cNvPr id="3" name="PlaceHolder 2"/>
          <p:cNvSpPr>
            <a:spLocks noGrp="1"/>
          </p:cNvSpPr>
          <p:nvPr>
            <p:ph type="title"/>
          </p:nvPr>
        </p:nvSpPr>
        <p:spPr>
          <a:xfrm>
            <a:off x="654120" y="4737600"/>
            <a:ext cx="10780560" cy="613080"/>
          </a:xfrm>
          <a:prstGeom prst="rect">
            <a:avLst/>
          </a:prstGeom>
        </p:spPr>
        <p:txBody>
          <a:bodyPr anchor="b"/>
          <a:p>
            <a:pPr>
              <a:lnSpc>
                <a:spcPct val="85000"/>
              </a:lnSpc>
            </a:pPr>
            <a:r>
              <a:rPr b="0" lang="es-ES" sz="3300" spc="-89" strike="noStrike">
                <a:solidFill>
                  <a:srgbClr val="c00000"/>
                </a:solidFill>
                <a:latin typeface="Calibri Light"/>
              </a:rPr>
              <a:t>Haga Clic Para Modificar El Estilo De Título Del Patrón</a:t>
            </a:r>
            <a:endParaRPr b="0" lang="es-ES" sz="3300" spc="-1" strike="noStrike">
              <a:solidFill>
                <a:srgbClr val="000000"/>
              </a:solidFill>
              <a:latin typeface="Calibri Light"/>
            </a:endParaRPr>
          </a:p>
        </p:txBody>
      </p:sp>
      <p:sp>
        <p:nvSpPr>
          <p:cNvPr id="4" name="PlaceHolder 3"/>
          <p:cNvSpPr>
            <a:spLocks noGrp="1"/>
          </p:cNvSpPr>
          <p:nvPr>
            <p:ph type="body"/>
          </p:nvPr>
        </p:nvSpPr>
        <p:spPr>
          <a:xfrm>
            <a:off x="654120" y="5487840"/>
            <a:ext cx="9228960" cy="533160"/>
          </a:xfrm>
          <a:prstGeom prst="rect">
            <a:avLst/>
          </a:prstGeom>
        </p:spPr>
        <p:txBody>
          <a:bodyPr>
            <a:normAutofit/>
          </a:bodyPr>
          <a:p>
            <a:pPr>
              <a:lnSpc>
                <a:spcPct val="90000"/>
              </a:lnSpc>
              <a:spcBef>
                <a:spcPts val="975"/>
              </a:spcBef>
            </a:pPr>
            <a:r>
              <a:rPr b="0" lang="es-ES" sz="1800" spc="-1" strike="noStrike">
                <a:solidFill>
                  <a:srgbClr val="c00000"/>
                </a:solidFill>
                <a:latin typeface="Calibri Light"/>
              </a:rPr>
              <a:t>Haga clic para modificar el estilo de texto del patrón</a:t>
            </a:r>
            <a:endParaRPr b="0" lang="es-ES" sz="1800" spc="-1" strike="noStrike">
              <a:solidFill>
                <a:srgbClr val="262626"/>
              </a:solidFill>
              <a:latin typeface="Calibri Light"/>
            </a:endParaRPr>
          </a:p>
        </p:txBody>
      </p:sp>
      <p:sp>
        <p:nvSpPr>
          <p:cNvPr id="5" name="PlaceHolder 4"/>
          <p:cNvSpPr>
            <a:spLocks noGrp="1"/>
          </p:cNvSpPr>
          <p:nvPr>
            <p:ph type="dt"/>
          </p:nvPr>
        </p:nvSpPr>
        <p:spPr>
          <a:xfrm>
            <a:off x="3211200" y="6481080"/>
            <a:ext cx="4114440" cy="228240"/>
          </a:xfrm>
          <a:prstGeom prst="rect">
            <a:avLst/>
          </a:prstGeom>
        </p:spPr>
        <p:txBody>
          <a:bodyPr lIns="90000" rIns="90000" tIns="45000" bIns="45000"/>
          <a:p>
            <a:pPr>
              <a:lnSpc>
                <a:spcPct val="100000"/>
              </a:lnSpc>
            </a:pPr>
            <a:fld id="{2EA70C19-0C52-4437-AD2E-6AE907332396}" type="datetime1">
              <a:rPr b="0" lang="es-AR" sz="1050" spc="-1" strike="noStrike">
                <a:solidFill>
                  <a:srgbClr val="900000"/>
                </a:solidFill>
                <a:latin typeface="Calibri Light"/>
              </a:rPr>
              <a:t>10/11/2018</a:t>
            </a:fld>
            <a:endParaRPr b="0" lang="es-AR" sz="1050" spc="-1" strike="noStrike">
              <a:latin typeface="Times New Roman"/>
            </a:endParaRPr>
          </a:p>
        </p:txBody>
      </p:sp>
      <p:sp>
        <p:nvSpPr>
          <p:cNvPr id="6" name="PlaceHolder 5"/>
          <p:cNvSpPr>
            <a:spLocks noGrp="1"/>
          </p:cNvSpPr>
          <p:nvPr>
            <p:ph type="ftr"/>
          </p:nvPr>
        </p:nvSpPr>
        <p:spPr>
          <a:xfrm>
            <a:off x="685800" y="6481080"/>
            <a:ext cx="2241360" cy="301680"/>
          </a:xfrm>
          <a:prstGeom prst="rect">
            <a:avLst/>
          </a:prstGeom>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7" name="PlaceHolder 6"/>
          <p:cNvSpPr>
            <a:spLocks noGrp="1"/>
          </p:cNvSpPr>
          <p:nvPr>
            <p:ph type="sldNum"/>
          </p:nvPr>
        </p:nvSpPr>
        <p:spPr>
          <a:xfrm>
            <a:off x="9266040" y="2781000"/>
            <a:ext cx="2925720" cy="1396800"/>
          </a:xfrm>
          <a:prstGeom prst="rect">
            <a:avLst/>
          </a:prstGeom>
        </p:spPr>
        <p:txBody>
          <a:bodyPr anchor="b"/>
          <a:p>
            <a:pPr algn="r">
              <a:lnSpc>
                <a:spcPct val="100000"/>
              </a:lnSpc>
            </a:pPr>
            <a:fld id="{12A70B0F-DAFE-45ED-B038-2FA398D5A9C2}" type="slidenum">
              <a:rPr b="0" lang="es-AR" sz="4000" spc="-1" strike="noStrike">
                <a:solidFill>
                  <a:srgbClr val="c00000"/>
                </a:solidFill>
                <a:latin typeface="Calibri Light"/>
              </a:rPr>
              <a:t>&lt;número&gt;</a:t>
            </a:fld>
            <a:endParaRPr b="0" lang="es-AR" sz="4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8"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399" name="9 Imagen" descr=""/>
          <p:cNvPicPr/>
          <p:nvPr/>
        </p:nvPicPr>
        <p:blipFill>
          <a:blip r:embed="rId2"/>
          <a:stretch/>
        </p:blipFill>
        <p:spPr>
          <a:xfrm>
            <a:off x="9552240" y="5949360"/>
            <a:ext cx="2384280" cy="725760"/>
          </a:xfrm>
          <a:prstGeom prst="rect">
            <a:avLst/>
          </a:prstGeom>
          <a:ln>
            <a:noFill/>
          </a:ln>
        </p:spPr>
      </p:pic>
      <p:sp>
        <p:nvSpPr>
          <p:cNvPr id="400"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401" name="PlaceHolder 3"/>
          <p:cNvSpPr>
            <a:spLocks noGrp="1"/>
          </p:cNvSpPr>
          <p:nvPr>
            <p:ph type="sldNum"/>
          </p:nvPr>
        </p:nvSpPr>
        <p:spPr>
          <a:xfrm>
            <a:off x="9249480" y="2852640"/>
            <a:ext cx="2925720" cy="1048320"/>
          </a:xfrm>
          <a:prstGeom prst="rect">
            <a:avLst/>
          </a:prstGeom>
        </p:spPr>
        <p:txBody>
          <a:bodyPr anchor="b"/>
          <a:p>
            <a:pPr algn="r">
              <a:lnSpc>
                <a:spcPct val="100000"/>
              </a:lnSpc>
            </a:pPr>
            <a:fld id="{099D5E96-66CA-49D3-9C8A-17875141B4B0}"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402" name="PlaceHolder 4"/>
          <p:cNvSpPr>
            <a:spLocks noGrp="1"/>
          </p:cNvSpPr>
          <p:nvPr>
            <p:ph type="body"/>
          </p:nvPr>
        </p:nvSpPr>
        <p:spPr>
          <a:xfrm>
            <a:off x="5951880" y="6509520"/>
            <a:ext cx="2162160" cy="4069080"/>
          </a:xfrm>
          <a:prstGeom prst="rect">
            <a:avLst/>
          </a:prstGeom>
        </p:spPr>
        <p:txBody>
          <a:bodyPr/>
          <a:p>
            <a:pPr indent="-68400">
              <a:lnSpc>
                <a:spcPct val="85000"/>
              </a:lnSpc>
              <a:spcBef>
                <a:spcPts val="975"/>
              </a:spcBef>
              <a:buClr>
                <a:srgbClr val="c00000"/>
              </a:buClr>
              <a:buFont typeface="Arial"/>
              <a:buChar char="»"/>
            </a:pPr>
            <a:r>
              <a:rPr b="0" lang="es-ES" sz="830" spc="-1" strike="noStrike">
                <a:solidFill>
                  <a:srgbClr val="900000"/>
                </a:solidFill>
                <a:latin typeface="Calibri Light"/>
              </a:rPr>
              <a:t>Haga clic para modificar el estilo de texto del patrón</a:t>
            </a:r>
            <a:endParaRPr b="0" lang="es-ES" sz="830" spc="-1" strike="noStrike">
              <a:solidFill>
                <a:srgbClr val="262626"/>
              </a:solidFill>
              <a:latin typeface="Calibri Light"/>
            </a:endParaRPr>
          </a:p>
        </p:txBody>
      </p:sp>
      <p:sp>
        <p:nvSpPr>
          <p:cNvPr id="403" name="PlaceHolder 5"/>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404" name="PlaceHolder 6"/>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6c0000"/>
                </a:solidFill>
                <a:latin typeface="Calibri Light"/>
              </a:rPr>
              <a:t>2018</a:t>
            </a:r>
            <a:endParaRPr b="0" lang="es-AR" sz="1050" spc="-1" strike="noStrike">
              <a:latin typeface="Times New Roman"/>
            </a:endParaRPr>
          </a:p>
        </p:txBody>
      </p:sp>
      <p:sp>
        <p:nvSpPr>
          <p:cNvPr id="405" name="PlaceHolder 7"/>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45" name="9 Imagen" descr=""/>
          <p:cNvPicPr/>
          <p:nvPr/>
        </p:nvPicPr>
        <p:blipFill>
          <a:blip r:embed="rId2"/>
          <a:stretch/>
        </p:blipFill>
        <p:spPr>
          <a:xfrm>
            <a:off x="9552240" y="5949360"/>
            <a:ext cx="2384280" cy="725760"/>
          </a:xfrm>
          <a:prstGeom prst="rect">
            <a:avLst/>
          </a:prstGeom>
          <a:ln>
            <a:noFill/>
          </a:ln>
        </p:spPr>
      </p:pic>
      <p:pic>
        <p:nvPicPr>
          <p:cNvPr id="46" name="2 Imagen" descr=""/>
          <p:cNvPicPr/>
          <p:nvPr/>
        </p:nvPicPr>
        <p:blipFill>
          <a:blip r:embed="rId3"/>
          <a:stretch/>
        </p:blipFill>
        <p:spPr>
          <a:xfrm>
            <a:off x="3240" y="-5760"/>
            <a:ext cx="12191760" cy="4514400"/>
          </a:xfrm>
          <a:prstGeom prst="rect">
            <a:avLst/>
          </a:prstGeom>
          <a:ln>
            <a:noFill/>
          </a:ln>
        </p:spPr>
      </p:pic>
      <p:sp>
        <p:nvSpPr>
          <p:cNvPr id="47" name="PlaceHolder 2"/>
          <p:cNvSpPr>
            <a:spLocks noGrp="1"/>
          </p:cNvSpPr>
          <p:nvPr>
            <p:ph type="title"/>
          </p:nvPr>
        </p:nvSpPr>
        <p:spPr>
          <a:xfrm>
            <a:off x="551520" y="2050920"/>
            <a:ext cx="10780560" cy="613080"/>
          </a:xfrm>
          <a:prstGeom prst="rect">
            <a:avLst/>
          </a:prstGeom>
        </p:spPr>
        <p:txBody>
          <a:bodyPr anchor="b"/>
          <a:p>
            <a:pPr>
              <a:lnSpc>
                <a:spcPct val="85000"/>
              </a:lnSpc>
            </a:pPr>
            <a:r>
              <a:rPr b="0" lang="es-ES" sz="5400" spc="-89" strike="noStrike">
                <a:solidFill>
                  <a:srgbClr val="c00000"/>
                </a:solidFill>
                <a:latin typeface="Calibri Light"/>
              </a:rPr>
              <a:t>Haga Clic Para Modificar El Estilo De Título Del Patrón</a:t>
            </a:r>
            <a:endParaRPr b="0" lang="es-ES" sz="5400" spc="-1" strike="noStrike">
              <a:solidFill>
                <a:srgbClr val="000000"/>
              </a:solidFill>
              <a:latin typeface="Calibri Light"/>
            </a:endParaRPr>
          </a:p>
        </p:txBody>
      </p:sp>
      <p:sp>
        <p:nvSpPr>
          <p:cNvPr id="48" name="PlaceHolder 3"/>
          <p:cNvSpPr>
            <a:spLocks noGrp="1"/>
          </p:cNvSpPr>
          <p:nvPr>
            <p:ph type="body"/>
          </p:nvPr>
        </p:nvSpPr>
        <p:spPr>
          <a:xfrm>
            <a:off x="551520" y="4359600"/>
            <a:ext cx="9228960" cy="533160"/>
          </a:xfrm>
          <a:prstGeom prst="rect">
            <a:avLst/>
          </a:prstGeom>
        </p:spPr>
        <p:txBody>
          <a:bodyPr>
            <a:normAutofit/>
          </a:bodyPr>
          <a:p>
            <a:pPr>
              <a:lnSpc>
                <a:spcPct val="90000"/>
              </a:lnSpc>
              <a:spcBef>
                <a:spcPts val="975"/>
              </a:spcBef>
            </a:pPr>
            <a:r>
              <a:rPr b="0" lang="es-ES" sz="1800" spc="-1" strike="noStrike">
                <a:solidFill>
                  <a:srgbClr val="c00000"/>
                </a:solidFill>
                <a:latin typeface="Calibri Light"/>
              </a:rPr>
              <a:t>Haga clic para modificar el estilo de texto del patrón</a:t>
            </a:r>
            <a:endParaRPr b="0" lang="es-ES" sz="1800" spc="-1" strike="noStrike">
              <a:solidFill>
                <a:srgbClr val="262626"/>
              </a:solidFill>
              <a:latin typeface="Calibri Light"/>
            </a:endParaRPr>
          </a:p>
        </p:txBody>
      </p:sp>
      <p:sp>
        <p:nvSpPr>
          <p:cNvPr id="49" name="PlaceHolder 4"/>
          <p:cNvSpPr>
            <a:spLocks noGrp="1"/>
          </p:cNvSpPr>
          <p:nvPr>
            <p:ph type="dt"/>
          </p:nvPr>
        </p:nvSpPr>
        <p:spPr>
          <a:xfrm>
            <a:off x="3211200" y="6481080"/>
            <a:ext cx="4114440" cy="228240"/>
          </a:xfrm>
          <a:prstGeom prst="rect">
            <a:avLst/>
          </a:prstGeom>
        </p:spPr>
        <p:txBody>
          <a:bodyPr lIns="90000" rIns="90000" tIns="45000" bIns="45000"/>
          <a:p>
            <a:pPr>
              <a:lnSpc>
                <a:spcPct val="100000"/>
              </a:lnSpc>
            </a:pPr>
            <a:fld id="{F24BC5EE-B5D3-4AA4-8933-463007C39AC7}" type="datetime1">
              <a:rPr b="0" lang="es-AR" sz="1050" spc="-1" strike="noStrike">
                <a:solidFill>
                  <a:srgbClr val="900000"/>
                </a:solidFill>
                <a:latin typeface="Calibri Light"/>
              </a:rPr>
              <a:t>10/11/2018</a:t>
            </a:fld>
            <a:endParaRPr b="0" lang="es-AR" sz="1050" spc="-1" strike="noStrike">
              <a:latin typeface="Times New Roman"/>
            </a:endParaRPr>
          </a:p>
        </p:txBody>
      </p:sp>
      <p:sp>
        <p:nvSpPr>
          <p:cNvPr id="50" name="PlaceHolder 5"/>
          <p:cNvSpPr>
            <a:spLocks noGrp="1"/>
          </p:cNvSpPr>
          <p:nvPr>
            <p:ph type="ftr"/>
          </p:nvPr>
        </p:nvSpPr>
        <p:spPr>
          <a:xfrm>
            <a:off x="685800" y="6481080"/>
            <a:ext cx="2241360" cy="301680"/>
          </a:xfrm>
          <a:prstGeom prst="rect">
            <a:avLst/>
          </a:prstGeom>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51" name="PlaceHolder 6"/>
          <p:cNvSpPr>
            <a:spLocks noGrp="1"/>
          </p:cNvSpPr>
          <p:nvPr>
            <p:ph type="sldNum"/>
          </p:nvPr>
        </p:nvSpPr>
        <p:spPr>
          <a:xfrm>
            <a:off x="9266040" y="2781000"/>
            <a:ext cx="2925720" cy="1396800"/>
          </a:xfrm>
          <a:prstGeom prst="rect">
            <a:avLst/>
          </a:prstGeom>
        </p:spPr>
        <p:txBody>
          <a:bodyPr anchor="b"/>
          <a:p>
            <a:pPr algn="r">
              <a:lnSpc>
                <a:spcPct val="100000"/>
              </a:lnSpc>
            </a:pPr>
            <a:fld id="{54EE8D6E-37C6-4ABD-AFDD-6BA3440C7332}" type="slidenum">
              <a:rPr b="0" lang="es-AR" sz="4000" spc="-1" strike="noStrike">
                <a:solidFill>
                  <a:srgbClr val="c00000"/>
                </a:solidFill>
                <a:latin typeface="Calibri Light"/>
              </a:rPr>
              <a:t>1</a:t>
            </a:fld>
            <a:endParaRPr b="0" lang="es-AR" sz="4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8"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89" name="9 Imagen" descr=""/>
          <p:cNvPicPr/>
          <p:nvPr/>
        </p:nvPicPr>
        <p:blipFill>
          <a:blip r:embed="rId2"/>
          <a:stretch/>
        </p:blipFill>
        <p:spPr>
          <a:xfrm>
            <a:off x="9552240" y="5949360"/>
            <a:ext cx="2384280" cy="725760"/>
          </a:xfrm>
          <a:prstGeom prst="rect">
            <a:avLst/>
          </a:prstGeom>
          <a:ln>
            <a:noFill/>
          </a:ln>
        </p:spPr>
      </p:pic>
      <p:sp>
        <p:nvSpPr>
          <p:cNvPr id="90"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91" name="PlaceHolder 3"/>
          <p:cNvSpPr>
            <a:spLocks noGrp="1"/>
          </p:cNvSpPr>
          <p:nvPr>
            <p:ph type="sldNum"/>
          </p:nvPr>
        </p:nvSpPr>
        <p:spPr>
          <a:xfrm>
            <a:off x="9249480" y="2852640"/>
            <a:ext cx="2925720" cy="1048320"/>
          </a:xfrm>
          <a:prstGeom prst="rect">
            <a:avLst/>
          </a:prstGeom>
        </p:spPr>
        <p:txBody>
          <a:bodyPr anchor="b"/>
          <a:p>
            <a:pPr algn="r">
              <a:lnSpc>
                <a:spcPct val="100000"/>
              </a:lnSpc>
            </a:pPr>
            <a:fld id="{792E8ECC-2111-40E3-A083-4ACE1F617E65}" type="slidenum">
              <a:rPr b="0" lang="es-AR" sz="4000" spc="-1" strike="noStrike">
                <a:solidFill>
                  <a:srgbClr val="c00000"/>
                </a:solidFill>
                <a:latin typeface="Calibri Light"/>
              </a:rPr>
              <a:t>1</a:t>
            </a:fld>
            <a:endParaRPr b="0" lang="es-AR" sz="4000" spc="-1" strike="noStrike">
              <a:latin typeface="Times New Roman"/>
            </a:endParaRPr>
          </a:p>
        </p:txBody>
      </p:sp>
      <p:sp>
        <p:nvSpPr>
          <p:cNvPr id="92" name="PlaceHolder 4"/>
          <p:cNvSpPr>
            <a:spLocks noGrp="1"/>
          </p:cNvSpPr>
          <p:nvPr>
            <p:ph type="body"/>
          </p:nvPr>
        </p:nvSpPr>
        <p:spPr>
          <a:xfrm>
            <a:off x="5951880" y="6509520"/>
            <a:ext cx="2162160" cy="304920"/>
          </a:xfrm>
          <a:prstGeom prst="rect">
            <a:avLst/>
          </a:prstGeom>
        </p:spPr>
        <p:txBody>
          <a:bodyPr/>
          <a:p>
            <a:pPr marL="68760" indent="-68400">
              <a:lnSpc>
                <a:spcPct val="85000"/>
              </a:lnSpc>
            </a:pPr>
            <a:r>
              <a:rPr b="0" lang="es-ES" sz="830" spc="-1" strike="noStrike">
                <a:solidFill>
                  <a:srgbClr val="c00000"/>
                </a:solidFill>
                <a:latin typeface="Calibri Light"/>
              </a:rPr>
              <a:t>Haga clic para modificar el estilo de texto del patrón</a:t>
            </a:r>
            <a:endParaRPr b="0" lang="es-ES" sz="830" spc="-1" strike="noStrike">
              <a:solidFill>
                <a:srgbClr val="262626"/>
              </a:solidFill>
              <a:latin typeface="Calibri Light"/>
            </a:endParaRPr>
          </a:p>
        </p:txBody>
      </p:sp>
      <p:sp>
        <p:nvSpPr>
          <p:cNvPr id="93" name="PlaceHolder 5"/>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94" name="PlaceHolder 6"/>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900000"/>
                </a:solidFill>
                <a:latin typeface="Calibri Light"/>
              </a:rPr>
              <a:t>2018</a:t>
            </a:r>
            <a:endParaRPr b="0" lang="es-AR" sz="1050" spc="-1" strike="noStrike">
              <a:latin typeface="Times New Roman"/>
            </a:endParaRPr>
          </a:p>
        </p:txBody>
      </p:sp>
      <p:sp>
        <p:nvSpPr>
          <p:cNvPr id="95" name="PlaceHolder 7"/>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900000"/>
                </a:solidFill>
                <a:latin typeface="Calibri Light"/>
              </a:rPr>
              <a:t>Ingeniería de Software I</a:t>
            </a:r>
            <a:endParaRPr b="0" lang="es-A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133" name="9 Imagen" descr=""/>
          <p:cNvPicPr/>
          <p:nvPr/>
        </p:nvPicPr>
        <p:blipFill>
          <a:blip r:embed="rId2"/>
          <a:stretch/>
        </p:blipFill>
        <p:spPr>
          <a:xfrm>
            <a:off x="9552240" y="5949360"/>
            <a:ext cx="2384280" cy="725760"/>
          </a:xfrm>
          <a:prstGeom prst="rect">
            <a:avLst/>
          </a:prstGeom>
          <a:ln>
            <a:noFill/>
          </a:ln>
        </p:spPr>
      </p:pic>
      <p:sp>
        <p:nvSpPr>
          <p:cNvPr id="134" name="PlaceHolder 2"/>
          <p:cNvSpPr>
            <a:spLocks noGrp="1"/>
          </p:cNvSpPr>
          <p:nvPr>
            <p:ph type="title"/>
          </p:nvPr>
        </p:nvSpPr>
        <p:spPr>
          <a:xfrm>
            <a:off x="623520" y="499680"/>
            <a:ext cx="10806120" cy="1272960"/>
          </a:xfrm>
          <a:prstGeom prst="rect">
            <a:avLst/>
          </a:prstGeom>
        </p:spPr>
        <p:txBody>
          <a:bodyPr anchor="ctr"/>
          <a:p>
            <a:pPr>
              <a:lnSpc>
                <a:spcPct val="85000"/>
              </a:lnSpc>
            </a:pPr>
            <a:r>
              <a:rPr b="0" lang="es-ES" sz="3600" spc="-89" strike="noStrike">
                <a:solidFill>
                  <a:srgbClr val="c00000"/>
                </a:solidFill>
                <a:latin typeface="Calibri Light"/>
              </a:rPr>
              <a:t>Haga clic para modificar el estilo de título del patrón</a:t>
            </a:r>
            <a:endParaRPr b="0" lang="es-ES" sz="3600" spc="-1" strike="noStrike">
              <a:solidFill>
                <a:srgbClr val="000000"/>
              </a:solidFill>
              <a:latin typeface="Calibri Light"/>
            </a:endParaRPr>
          </a:p>
        </p:txBody>
      </p:sp>
      <p:sp>
        <p:nvSpPr>
          <p:cNvPr id="135" name="PlaceHolder 3"/>
          <p:cNvSpPr>
            <a:spLocks noGrp="1"/>
          </p:cNvSpPr>
          <p:nvPr>
            <p:ph type="body"/>
          </p:nvPr>
        </p:nvSpPr>
        <p:spPr>
          <a:xfrm>
            <a:off x="335520" y="268920"/>
            <a:ext cx="10972440" cy="582408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136" name="PlaceHolder 4"/>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137" name="PlaceHolder 5"/>
          <p:cNvSpPr>
            <a:spLocks noGrp="1"/>
          </p:cNvSpPr>
          <p:nvPr>
            <p:ph type="sldNum"/>
          </p:nvPr>
        </p:nvSpPr>
        <p:spPr>
          <a:xfrm>
            <a:off x="9266040" y="2781000"/>
            <a:ext cx="2925720" cy="1396800"/>
          </a:xfrm>
          <a:prstGeom prst="rect">
            <a:avLst/>
          </a:prstGeom>
        </p:spPr>
        <p:txBody>
          <a:bodyPr anchor="b"/>
          <a:p>
            <a:pPr algn="r">
              <a:lnSpc>
                <a:spcPct val="100000"/>
              </a:lnSpc>
            </a:pPr>
            <a:fld id="{6260130B-70C9-48B1-BA7B-F8E9DC29294A}" type="slidenum">
              <a:rPr b="0" lang="es-AR" sz="4000" spc="-1" strike="noStrike">
                <a:solidFill>
                  <a:srgbClr val="c00000"/>
                </a:solidFill>
                <a:latin typeface="Calibri Light"/>
              </a:rPr>
              <a:t>&lt;número&gt;</a:t>
            </a:fld>
            <a:endParaRPr b="0" lang="es-AR" sz="4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175" name="9 Imagen" descr=""/>
          <p:cNvPicPr/>
          <p:nvPr/>
        </p:nvPicPr>
        <p:blipFill>
          <a:blip r:embed="rId2"/>
          <a:stretch/>
        </p:blipFill>
        <p:spPr>
          <a:xfrm>
            <a:off x="9552240" y="5949360"/>
            <a:ext cx="2384280" cy="725760"/>
          </a:xfrm>
          <a:prstGeom prst="rect">
            <a:avLst/>
          </a:prstGeom>
          <a:ln>
            <a:noFill/>
          </a:ln>
        </p:spPr>
      </p:pic>
      <p:sp>
        <p:nvSpPr>
          <p:cNvPr id="176"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177" name="PlaceHolder 3"/>
          <p:cNvSpPr>
            <a:spLocks noGrp="1"/>
          </p:cNvSpPr>
          <p:nvPr>
            <p:ph type="sldNum"/>
          </p:nvPr>
        </p:nvSpPr>
        <p:spPr>
          <a:xfrm>
            <a:off x="9249480" y="2852640"/>
            <a:ext cx="2925720" cy="1048320"/>
          </a:xfrm>
          <a:prstGeom prst="rect">
            <a:avLst/>
          </a:prstGeom>
        </p:spPr>
        <p:txBody>
          <a:bodyPr anchor="b"/>
          <a:p>
            <a:pPr algn="r">
              <a:lnSpc>
                <a:spcPct val="100000"/>
              </a:lnSpc>
            </a:pPr>
            <a:fld id="{7258DBC0-71C6-4DD1-85F3-3149062B7374}"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178" name="PlaceHolder 4"/>
          <p:cNvSpPr>
            <a:spLocks noGrp="1"/>
          </p:cNvSpPr>
          <p:nvPr>
            <p:ph type="body"/>
          </p:nvPr>
        </p:nvSpPr>
        <p:spPr>
          <a:xfrm>
            <a:off x="5951880" y="6509520"/>
            <a:ext cx="2162160" cy="304920"/>
          </a:xfrm>
          <a:prstGeom prst="rect">
            <a:avLst/>
          </a:prstGeom>
        </p:spPr>
        <p:txBody>
          <a:bodyPr/>
          <a:p>
            <a:pPr marL="68760" indent="-68400">
              <a:lnSpc>
                <a:spcPct val="85000"/>
              </a:lnSpc>
            </a:pPr>
            <a:r>
              <a:rPr b="0" lang="es-ES" sz="830" spc="-1" strike="noStrike">
                <a:solidFill>
                  <a:srgbClr val="c00000"/>
                </a:solidFill>
                <a:latin typeface="Calibri Light"/>
              </a:rPr>
              <a:t>Haga clic para modificar el estilo de texto del patrón</a:t>
            </a:r>
            <a:endParaRPr b="0" lang="es-ES" sz="830" spc="-1" strike="noStrike">
              <a:solidFill>
                <a:srgbClr val="262626"/>
              </a:solidFill>
              <a:latin typeface="Calibri Light"/>
            </a:endParaRPr>
          </a:p>
        </p:txBody>
      </p:sp>
      <p:sp>
        <p:nvSpPr>
          <p:cNvPr id="179" name="PlaceHolder 5"/>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180" name="PlaceHolder 6"/>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900000"/>
                </a:solidFill>
                <a:latin typeface="Calibri Light"/>
              </a:rPr>
              <a:t>2018</a:t>
            </a:r>
            <a:endParaRPr b="0" lang="es-AR" sz="1050" spc="-1" strike="noStrike">
              <a:latin typeface="Times New Roman"/>
            </a:endParaRPr>
          </a:p>
        </p:txBody>
      </p:sp>
      <p:sp>
        <p:nvSpPr>
          <p:cNvPr id="181" name="PlaceHolder 7"/>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900000"/>
                </a:solidFill>
                <a:latin typeface="Calibri Light"/>
              </a:rPr>
              <a:t>Ingeniería de Software I </a:t>
            </a:r>
            <a:endParaRPr b="0" lang="es-A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8"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219" name="9 Imagen" descr=""/>
          <p:cNvPicPr/>
          <p:nvPr/>
        </p:nvPicPr>
        <p:blipFill>
          <a:blip r:embed="rId2"/>
          <a:stretch/>
        </p:blipFill>
        <p:spPr>
          <a:xfrm>
            <a:off x="9552240" y="5949360"/>
            <a:ext cx="2384280" cy="725760"/>
          </a:xfrm>
          <a:prstGeom prst="rect">
            <a:avLst/>
          </a:prstGeom>
          <a:ln>
            <a:noFill/>
          </a:ln>
        </p:spPr>
      </p:pic>
      <p:sp>
        <p:nvSpPr>
          <p:cNvPr id="220"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221" name="PlaceHolder 3"/>
          <p:cNvSpPr>
            <a:spLocks noGrp="1"/>
          </p:cNvSpPr>
          <p:nvPr>
            <p:ph type="sldNum"/>
          </p:nvPr>
        </p:nvSpPr>
        <p:spPr>
          <a:xfrm>
            <a:off x="9249480" y="2852640"/>
            <a:ext cx="2925720" cy="1048320"/>
          </a:xfrm>
          <a:prstGeom prst="rect">
            <a:avLst/>
          </a:prstGeom>
        </p:spPr>
        <p:txBody>
          <a:bodyPr anchor="b"/>
          <a:p>
            <a:pPr algn="r">
              <a:lnSpc>
                <a:spcPct val="100000"/>
              </a:lnSpc>
            </a:pPr>
            <a:fld id="{685707AB-23B6-4888-9B1E-E28A1995BC8C}"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222" name="PlaceHolder 4"/>
          <p:cNvSpPr>
            <a:spLocks noGrp="1"/>
          </p:cNvSpPr>
          <p:nvPr>
            <p:ph type="body"/>
          </p:nvPr>
        </p:nvSpPr>
        <p:spPr>
          <a:xfrm>
            <a:off x="5951880" y="6509520"/>
            <a:ext cx="2162160" cy="304920"/>
          </a:xfrm>
          <a:prstGeom prst="rect">
            <a:avLst/>
          </a:prstGeom>
        </p:spPr>
        <p:txBody>
          <a:bodyPr/>
          <a:p>
            <a:pPr marL="68760" indent="-68400">
              <a:lnSpc>
                <a:spcPct val="85000"/>
              </a:lnSpc>
            </a:pPr>
            <a:r>
              <a:rPr b="0" lang="es-ES" sz="830" spc="-1" strike="noStrike">
                <a:solidFill>
                  <a:srgbClr val="c00000"/>
                </a:solidFill>
                <a:latin typeface="Calibri Light"/>
              </a:rPr>
              <a:t>Haga clic para modificar el estilo de texto del patrón</a:t>
            </a:r>
            <a:endParaRPr b="0" lang="es-ES" sz="830" spc="-1" strike="noStrike">
              <a:solidFill>
                <a:srgbClr val="262626"/>
              </a:solidFill>
              <a:latin typeface="Calibri Light"/>
            </a:endParaRPr>
          </a:p>
        </p:txBody>
      </p:sp>
      <p:sp>
        <p:nvSpPr>
          <p:cNvPr id="223" name="PlaceHolder 5"/>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224" name="PlaceHolder 6"/>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900000"/>
                </a:solidFill>
                <a:latin typeface="Calibri Light"/>
              </a:rPr>
              <a:t>2018</a:t>
            </a:r>
            <a:endParaRPr b="0" lang="es-AR" sz="1050" spc="-1" strike="noStrike">
              <a:latin typeface="Times New Roman"/>
            </a:endParaRPr>
          </a:p>
        </p:txBody>
      </p:sp>
      <p:sp>
        <p:nvSpPr>
          <p:cNvPr id="225" name="PlaceHolder 7"/>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900000"/>
                </a:solidFill>
                <a:latin typeface="Calibri Light"/>
              </a:rPr>
              <a:t>Ingeniería de Software I</a:t>
            </a:r>
            <a:endParaRPr b="0" lang="es-A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263" name="9 Imagen" descr=""/>
          <p:cNvPicPr/>
          <p:nvPr/>
        </p:nvPicPr>
        <p:blipFill>
          <a:blip r:embed="rId2"/>
          <a:stretch/>
        </p:blipFill>
        <p:spPr>
          <a:xfrm>
            <a:off x="9552240" y="5949360"/>
            <a:ext cx="2384280" cy="725760"/>
          </a:xfrm>
          <a:prstGeom prst="rect">
            <a:avLst/>
          </a:prstGeom>
          <a:ln>
            <a:noFill/>
          </a:ln>
        </p:spPr>
      </p:pic>
      <p:sp>
        <p:nvSpPr>
          <p:cNvPr id="264"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265" name="PlaceHolder 3"/>
          <p:cNvSpPr>
            <a:spLocks noGrp="1"/>
          </p:cNvSpPr>
          <p:nvPr>
            <p:ph type="sldNum"/>
          </p:nvPr>
        </p:nvSpPr>
        <p:spPr>
          <a:xfrm>
            <a:off x="9249480" y="2852640"/>
            <a:ext cx="2925720" cy="1048320"/>
          </a:xfrm>
          <a:prstGeom prst="rect">
            <a:avLst/>
          </a:prstGeom>
        </p:spPr>
        <p:txBody>
          <a:bodyPr anchor="b"/>
          <a:p>
            <a:pPr algn="r">
              <a:lnSpc>
                <a:spcPct val="100000"/>
              </a:lnSpc>
            </a:pPr>
            <a:fld id="{65589D3C-15D7-4AE0-A603-0B489B9BFE45}"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266" name="PlaceHolder 4"/>
          <p:cNvSpPr>
            <a:spLocks noGrp="1"/>
          </p:cNvSpPr>
          <p:nvPr>
            <p:ph type="body"/>
          </p:nvPr>
        </p:nvSpPr>
        <p:spPr>
          <a:xfrm>
            <a:off x="5951880" y="6509520"/>
            <a:ext cx="2162160" cy="304920"/>
          </a:xfrm>
          <a:prstGeom prst="rect">
            <a:avLst/>
          </a:prstGeom>
        </p:spPr>
        <p:txBody>
          <a:bodyPr/>
          <a:p>
            <a:pPr marL="68760" indent="-68400">
              <a:lnSpc>
                <a:spcPct val="85000"/>
              </a:lnSpc>
            </a:pPr>
            <a:r>
              <a:rPr b="0" lang="es-ES" sz="830" spc="-1" strike="noStrike">
                <a:solidFill>
                  <a:srgbClr val="c00000"/>
                </a:solidFill>
                <a:latin typeface="Calibri Light"/>
              </a:rPr>
              <a:t>Haga clic para modificar el estilo de texto del patrón</a:t>
            </a:r>
            <a:endParaRPr b="0" lang="es-ES" sz="830" spc="-1" strike="noStrike">
              <a:solidFill>
                <a:srgbClr val="262626"/>
              </a:solidFill>
              <a:latin typeface="Calibri Light"/>
            </a:endParaRPr>
          </a:p>
        </p:txBody>
      </p:sp>
      <p:sp>
        <p:nvSpPr>
          <p:cNvPr id="267" name="PlaceHolder 5"/>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268" name="PlaceHolder 6"/>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900000"/>
                </a:solidFill>
                <a:latin typeface="Calibri Light"/>
              </a:rPr>
              <a:t>2018</a:t>
            </a:r>
            <a:endParaRPr b="0" lang="es-AR" sz="1050" spc="-1" strike="noStrike">
              <a:latin typeface="Times New Roman"/>
            </a:endParaRPr>
          </a:p>
        </p:txBody>
      </p:sp>
      <p:sp>
        <p:nvSpPr>
          <p:cNvPr id="269" name="PlaceHolder 7"/>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6"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307" name="9 Imagen" descr=""/>
          <p:cNvPicPr/>
          <p:nvPr/>
        </p:nvPicPr>
        <p:blipFill>
          <a:blip r:embed="rId2"/>
          <a:stretch/>
        </p:blipFill>
        <p:spPr>
          <a:xfrm>
            <a:off x="9552240" y="5949360"/>
            <a:ext cx="2384280" cy="725760"/>
          </a:xfrm>
          <a:prstGeom prst="rect">
            <a:avLst/>
          </a:prstGeom>
          <a:ln>
            <a:noFill/>
          </a:ln>
        </p:spPr>
      </p:pic>
      <p:sp>
        <p:nvSpPr>
          <p:cNvPr id="308"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309" name="PlaceHolder 3"/>
          <p:cNvSpPr>
            <a:spLocks noGrp="1"/>
          </p:cNvSpPr>
          <p:nvPr>
            <p:ph type="sldNum"/>
          </p:nvPr>
        </p:nvSpPr>
        <p:spPr>
          <a:xfrm>
            <a:off x="9249480" y="2852640"/>
            <a:ext cx="2925720" cy="1048320"/>
          </a:xfrm>
          <a:prstGeom prst="rect">
            <a:avLst/>
          </a:prstGeom>
        </p:spPr>
        <p:txBody>
          <a:bodyPr anchor="b"/>
          <a:p>
            <a:pPr algn="r">
              <a:lnSpc>
                <a:spcPct val="100000"/>
              </a:lnSpc>
            </a:pPr>
            <a:fld id="{4555B12D-DD23-41FF-8A2F-2E3D2241FEC9}"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310" name="CustomShape 4"/>
          <p:cNvSpPr/>
          <p:nvPr/>
        </p:nvSpPr>
        <p:spPr>
          <a:xfrm>
            <a:off x="5176440" y="6484320"/>
            <a:ext cx="662040" cy="216000"/>
          </a:xfrm>
          <a:prstGeom prst="rect">
            <a:avLst/>
          </a:prstGeom>
          <a:noFill/>
          <a:ln>
            <a:noFill/>
          </a:ln>
        </p:spPr>
        <p:style>
          <a:lnRef idx="0"/>
          <a:fillRef idx="0"/>
          <a:effectRef idx="0"/>
          <a:fontRef idx="minor"/>
        </p:style>
        <p:txBody>
          <a:bodyPr lIns="90000" rIns="90000" tIns="45000" bIns="45000"/>
          <a:p>
            <a:pPr>
              <a:lnSpc>
                <a:spcPct val="100000"/>
              </a:lnSpc>
            </a:pPr>
            <a:r>
              <a:rPr b="0" lang="es-AR" sz="830" spc="-1" strike="noStrike">
                <a:solidFill>
                  <a:srgbClr val="8b8b8b"/>
                </a:solidFill>
                <a:latin typeface="Calibri Light"/>
              </a:rPr>
              <a:t>Fuente:</a:t>
            </a:r>
            <a:endParaRPr b="0" lang="es-AR" sz="830" spc="-1" strike="noStrike">
              <a:latin typeface="Arial"/>
            </a:endParaRPr>
          </a:p>
        </p:txBody>
      </p:sp>
      <p:sp>
        <p:nvSpPr>
          <p:cNvPr id="311" name="PlaceHolder 5"/>
          <p:cNvSpPr>
            <a:spLocks noGrp="1"/>
          </p:cNvSpPr>
          <p:nvPr>
            <p:ph type="body"/>
          </p:nvPr>
        </p:nvSpPr>
        <p:spPr>
          <a:xfrm>
            <a:off x="5951880" y="6509520"/>
            <a:ext cx="2162160" cy="304920"/>
          </a:xfrm>
          <a:prstGeom prst="rect">
            <a:avLst/>
          </a:prstGeom>
        </p:spPr>
        <p:txBody>
          <a:bodyPr/>
          <a:p>
            <a:pPr marL="68760" indent="-68400">
              <a:lnSpc>
                <a:spcPct val="85000"/>
              </a:lnSpc>
            </a:pPr>
            <a:r>
              <a:rPr b="0" lang="es-ES" sz="830" spc="-1" strike="noStrike">
                <a:solidFill>
                  <a:srgbClr val="900000"/>
                </a:solidFill>
                <a:latin typeface="Calibri Light"/>
              </a:rPr>
              <a:t>Haga clic para modificar el estilo de texto del patrón</a:t>
            </a:r>
            <a:endParaRPr b="0" lang="es-ES" sz="830" spc="-1" strike="noStrike">
              <a:solidFill>
                <a:srgbClr val="262626"/>
              </a:solidFill>
              <a:latin typeface="Calibri Light"/>
            </a:endParaRPr>
          </a:p>
        </p:txBody>
      </p:sp>
      <p:sp>
        <p:nvSpPr>
          <p:cNvPr id="312" name="PlaceHolder 6"/>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313" name="Line 7"/>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sp>
        <p:nvSpPr>
          <p:cNvPr id="314" name="PlaceHolder 8"/>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6c0000"/>
                </a:solidFill>
                <a:latin typeface="Calibri Light"/>
              </a:rPr>
              <a:t>2018</a:t>
            </a:r>
            <a:endParaRPr b="0" lang="es-AR" sz="1050" spc="-1" strike="noStrike">
              <a:latin typeface="Times New Roman"/>
            </a:endParaRPr>
          </a:p>
        </p:txBody>
      </p:sp>
      <p:sp>
        <p:nvSpPr>
          <p:cNvPr id="315" name="PlaceHolder 9"/>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316" name="CustomShape 10"/>
          <p:cNvSpPr/>
          <p:nvPr/>
        </p:nvSpPr>
        <p:spPr>
          <a:xfrm>
            <a:off x="5176440" y="6484320"/>
            <a:ext cx="662040" cy="216000"/>
          </a:xfrm>
          <a:prstGeom prst="rect">
            <a:avLst/>
          </a:prstGeom>
          <a:noFill/>
          <a:ln>
            <a:noFill/>
          </a:ln>
        </p:spPr>
        <p:style>
          <a:lnRef idx="0"/>
          <a:fillRef idx="0"/>
          <a:effectRef idx="0"/>
          <a:fontRef idx="minor"/>
        </p:style>
        <p:txBody>
          <a:bodyPr lIns="90000" rIns="90000" tIns="45000" bIns="45000"/>
          <a:p>
            <a:pPr>
              <a:lnSpc>
                <a:spcPct val="100000"/>
              </a:lnSpc>
            </a:pPr>
            <a:r>
              <a:rPr b="0" lang="es-AR" sz="830" spc="-1" strike="noStrike">
                <a:solidFill>
                  <a:srgbClr val="900000"/>
                </a:solidFill>
                <a:latin typeface="Calibri Light"/>
              </a:rPr>
              <a:t>Fuente:</a:t>
            </a:r>
            <a:endParaRPr b="0" lang="es-AR" sz="830" spc="-1" strike="noStrike">
              <a:latin typeface="Arial"/>
            </a:endParaRPr>
          </a:p>
        </p:txBody>
      </p:sp>
      <p:sp>
        <p:nvSpPr>
          <p:cNvPr id="317" name="Line 1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4" name="Line 1"/>
          <p:cNvSpPr/>
          <p:nvPr/>
        </p:nvSpPr>
        <p:spPr>
          <a:xfrm>
            <a:off x="623160" y="1772640"/>
            <a:ext cx="10773000" cy="360"/>
          </a:xfrm>
          <a:prstGeom prst="line">
            <a:avLst/>
          </a:prstGeom>
          <a:ln>
            <a:round/>
          </a:ln>
        </p:spPr>
        <p:style>
          <a:lnRef idx="1">
            <a:schemeClr val="accent1"/>
          </a:lnRef>
          <a:fillRef idx="0">
            <a:schemeClr val="accent1"/>
          </a:fillRef>
          <a:effectRef idx="0">
            <a:schemeClr val="accent1"/>
          </a:effectRef>
          <a:fontRef idx="minor"/>
        </p:style>
      </p:sp>
      <p:pic>
        <p:nvPicPr>
          <p:cNvPr id="355" name="9 Imagen" descr=""/>
          <p:cNvPicPr/>
          <p:nvPr/>
        </p:nvPicPr>
        <p:blipFill>
          <a:blip r:embed="rId2"/>
          <a:stretch/>
        </p:blipFill>
        <p:spPr>
          <a:xfrm>
            <a:off x="9552240" y="5949360"/>
            <a:ext cx="2384280" cy="725760"/>
          </a:xfrm>
          <a:prstGeom prst="rect">
            <a:avLst/>
          </a:prstGeom>
          <a:ln>
            <a:noFill/>
          </a:ln>
        </p:spPr>
      </p:pic>
      <p:sp>
        <p:nvSpPr>
          <p:cNvPr id="356" name="PlaceHolder 2"/>
          <p:cNvSpPr>
            <a:spLocks noGrp="1"/>
          </p:cNvSpPr>
          <p:nvPr>
            <p:ph type="title"/>
          </p:nvPr>
        </p:nvSpPr>
        <p:spPr>
          <a:xfrm>
            <a:off x="623520" y="643320"/>
            <a:ext cx="10772280" cy="1128960"/>
          </a:xfrm>
          <a:prstGeom prst="rect">
            <a:avLst/>
          </a:prstGeom>
        </p:spPr>
        <p:txBody>
          <a:bodyPr anchor="ctr">
            <a:normAutofit/>
          </a:bodyPr>
          <a:p>
            <a:pPr>
              <a:lnSpc>
                <a:spcPct val="85000"/>
              </a:lnSpc>
            </a:pPr>
            <a:r>
              <a:rPr b="0" lang="es-ES" sz="3000" spc="-89" strike="noStrike">
                <a:solidFill>
                  <a:srgbClr val="c00000"/>
                </a:solidFill>
                <a:latin typeface="Calibri Light"/>
              </a:rPr>
              <a:t>Haga Clic Para Modificar El Estilo De Título Del Patrón</a:t>
            </a:r>
            <a:endParaRPr b="0" lang="es-ES" sz="3000" spc="-1" strike="noStrike">
              <a:solidFill>
                <a:srgbClr val="000000"/>
              </a:solidFill>
              <a:latin typeface="Calibri Light"/>
            </a:endParaRPr>
          </a:p>
        </p:txBody>
      </p:sp>
      <p:sp>
        <p:nvSpPr>
          <p:cNvPr id="357" name="PlaceHolder 3"/>
          <p:cNvSpPr>
            <a:spLocks noGrp="1"/>
          </p:cNvSpPr>
          <p:nvPr>
            <p:ph type="sldNum"/>
          </p:nvPr>
        </p:nvSpPr>
        <p:spPr>
          <a:xfrm>
            <a:off x="9249480" y="2852640"/>
            <a:ext cx="2925720" cy="1048320"/>
          </a:xfrm>
          <a:prstGeom prst="rect">
            <a:avLst/>
          </a:prstGeom>
        </p:spPr>
        <p:txBody>
          <a:bodyPr anchor="b"/>
          <a:p>
            <a:pPr algn="r">
              <a:lnSpc>
                <a:spcPct val="100000"/>
              </a:lnSpc>
            </a:pPr>
            <a:fld id="{2618BDE8-D663-4BD6-8D50-6E88B93A6938}"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358" name="PlaceHolder 4"/>
          <p:cNvSpPr>
            <a:spLocks noGrp="1"/>
          </p:cNvSpPr>
          <p:nvPr>
            <p:ph type="body"/>
          </p:nvPr>
        </p:nvSpPr>
        <p:spPr>
          <a:xfrm>
            <a:off x="5951880" y="6509520"/>
            <a:ext cx="2162160" cy="304920"/>
          </a:xfrm>
          <a:prstGeom prst="rect">
            <a:avLst/>
          </a:prstGeom>
        </p:spPr>
        <p:txBody>
          <a:bodyPr/>
          <a:p>
            <a:pPr indent="-68400">
              <a:lnSpc>
                <a:spcPct val="85000"/>
              </a:lnSpc>
              <a:buClr>
                <a:srgbClr val="c00000"/>
              </a:buClr>
              <a:buFont typeface="Arial"/>
              <a:buChar char="»"/>
            </a:pPr>
            <a:r>
              <a:rPr b="0" lang="es-ES" sz="900" spc="-1" strike="noStrike">
                <a:solidFill>
                  <a:srgbClr val="900000"/>
                </a:solidFill>
                <a:latin typeface="Calibri Light"/>
              </a:rPr>
              <a:t>Haga clic para modificar el estilo de texto del patrón</a:t>
            </a:r>
            <a:endParaRPr b="0" lang="es-ES" sz="900" spc="-1" strike="noStrike">
              <a:solidFill>
                <a:srgbClr val="262626"/>
              </a:solidFill>
              <a:latin typeface="Calibri Light"/>
            </a:endParaRPr>
          </a:p>
        </p:txBody>
      </p:sp>
      <p:sp>
        <p:nvSpPr>
          <p:cNvPr id="359" name="PlaceHolder 5"/>
          <p:cNvSpPr>
            <a:spLocks noGrp="1"/>
          </p:cNvSpPr>
          <p:nvPr>
            <p:ph type="body"/>
          </p:nvPr>
        </p:nvSpPr>
        <p:spPr>
          <a:xfrm>
            <a:off x="623520" y="1902600"/>
            <a:ext cx="9792720" cy="4478400"/>
          </a:xfrm>
          <a:prstGeom prst="rect">
            <a:avLst/>
          </a:prstGeom>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 </a:t>
            </a:r>
            <a:r>
              <a:rPr b="0" lang="es-ES" sz="1800" spc="-1" strike="noStrike">
                <a:solidFill>
                  <a:srgbClr val="262626"/>
                </a:solidFill>
                <a:latin typeface="Calibri Light"/>
              </a:rPr>
              <a:t>Haga clic para modificar el estilo de texto del patrón</a:t>
            </a:r>
            <a:endParaRPr b="0" lang="es-ES" sz="1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1800" spc="-1" strike="noStrike">
                <a:solidFill>
                  <a:srgbClr val="262626"/>
                </a:solidFill>
                <a:latin typeface="Calibri Light"/>
              </a:rPr>
              <a:t> </a:t>
            </a:r>
            <a:r>
              <a:rPr b="0" lang="es-ES" sz="1800" spc="-1" strike="noStrike">
                <a:solidFill>
                  <a:srgbClr val="262626"/>
                </a:solidFill>
                <a:latin typeface="Calibri Light"/>
              </a:rPr>
              <a:t>Segundo nivel</a:t>
            </a:r>
            <a:endParaRPr b="0" i="1" lang="es-ES" sz="1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1500" spc="-1" strike="noStrike">
                <a:solidFill>
                  <a:srgbClr val="262626"/>
                </a:solidFill>
                <a:latin typeface="Calibri Light"/>
              </a:rPr>
              <a:t> </a:t>
            </a:r>
            <a:r>
              <a:rPr b="0" i="1" lang="es-ES" sz="1500" spc="-1" strike="noStrike">
                <a:solidFill>
                  <a:srgbClr val="262626"/>
                </a:solidFill>
                <a:latin typeface="Calibri Light"/>
              </a:rPr>
              <a:t>Tercer nivel</a:t>
            </a:r>
            <a:endParaRPr b="0" lang="es-ES" sz="1500" spc="-1" strike="noStrike">
              <a:solidFill>
                <a:srgbClr val="262626"/>
              </a:solidFill>
              <a:latin typeface="Calibri Light"/>
            </a:endParaRPr>
          </a:p>
          <a:p>
            <a:pPr lvl="3" marL="617400" indent="-61704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Cuarto nivel</a:t>
            </a:r>
            <a:endParaRPr b="0" lang="es-ES" sz="1350" spc="-1" strike="noStrike">
              <a:solidFill>
                <a:srgbClr val="262626"/>
              </a:solidFill>
              <a:latin typeface="Calibri Light"/>
            </a:endParaRPr>
          </a:p>
          <a:p>
            <a:pPr lvl="4" marL="822960" indent="-822600">
              <a:lnSpc>
                <a:spcPct val="85000"/>
              </a:lnSpc>
              <a:spcBef>
                <a:spcPts val="451"/>
              </a:spcBef>
              <a:buClr>
                <a:srgbClr val="262626"/>
              </a:buClr>
              <a:buFont typeface="Arial"/>
              <a:buChar char=" "/>
            </a:pPr>
            <a:r>
              <a:rPr b="0" lang="es-ES" sz="1350" spc="-1" strike="noStrike">
                <a:solidFill>
                  <a:srgbClr val="262626"/>
                </a:solidFill>
                <a:latin typeface="Calibri Light"/>
              </a:rPr>
              <a:t> </a:t>
            </a:r>
            <a:r>
              <a:rPr b="0" lang="es-ES" sz="1350" spc="-1" strike="noStrike">
                <a:solidFill>
                  <a:srgbClr val="262626"/>
                </a:solidFill>
                <a:latin typeface="Calibri Light"/>
              </a:rPr>
              <a:t>Quinto nivel</a:t>
            </a:r>
            <a:endParaRPr b="0" lang="es-ES" sz="1350" spc="-1" strike="noStrike">
              <a:solidFill>
                <a:srgbClr val="262626"/>
              </a:solidFill>
              <a:latin typeface="Calibri Light"/>
            </a:endParaRPr>
          </a:p>
        </p:txBody>
      </p:sp>
      <p:sp>
        <p:nvSpPr>
          <p:cNvPr id="360" name="PlaceHolder 6"/>
          <p:cNvSpPr>
            <a:spLocks noGrp="1"/>
          </p:cNvSpPr>
          <p:nvPr>
            <p:ph type="dt"/>
          </p:nvPr>
        </p:nvSpPr>
        <p:spPr>
          <a:xfrm>
            <a:off x="2567520" y="6543360"/>
            <a:ext cx="825480" cy="255600"/>
          </a:xfrm>
          <a:prstGeom prst="rect">
            <a:avLst/>
          </a:prstGeom>
        </p:spPr>
        <p:txBody>
          <a:bodyPr lIns="90000" rIns="90000" tIns="45000" bIns="45000"/>
          <a:p>
            <a:pPr>
              <a:lnSpc>
                <a:spcPct val="100000"/>
              </a:lnSpc>
            </a:pPr>
            <a:r>
              <a:rPr b="0" lang="es-AR" sz="1050" spc="-1" strike="noStrike">
                <a:solidFill>
                  <a:srgbClr val="6c0000"/>
                </a:solidFill>
                <a:latin typeface="Calibri Light"/>
              </a:rPr>
              <a:t>2018</a:t>
            </a:r>
            <a:endParaRPr b="0" lang="es-AR" sz="1050" spc="-1" strike="noStrike">
              <a:latin typeface="Times New Roman"/>
            </a:endParaRPr>
          </a:p>
        </p:txBody>
      </p:sp>
      <p:sp>
        <p:nvSpPr>
          <p:cNvPr id="361" name="PlaceHolder 7"/>
          <p:cNvSpPr>
            <a:spLocks noGrp="1"/>
          </p:cNvSpPr>
          <p:nvPr>
            <p:ph type="ftr"/>
          </p:nvPr>
        </p:nvSpPr>
        <p:spPr>
          <a:xfrm>
            <a:off x="168840" y="6554520"/>
            <a:ext cx="2154600" cy="212760"/>
          </a:xfrm>
          <a:prstGeom prst="rect">
            <a:avLst/>
          </a:prstGeom>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6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7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7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7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73.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7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7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85.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73.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97.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7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7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3.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
</Relationships>
</file>

<file path=ppt/slides/_rels/slide40.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slideLayout" Target="../slideLayouts/slideLayout109.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7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654120" y="4737600"/>
            <a:ext cx="10780560" cy="613080"/>
          </a:xfrm>
          <a:prstGeom prst="rect">
            <a:avLst/>
          </a:prstGeom>
          <a:noFill/>
          <a:ln>
            <a:noFill/>
          </a:ln>
        </p:spPr>
        <p:txBody>
          <a:bodyPr anchor="b"/>
          <a:p>
            <a:pPr>
              <a:lnSpc>
                <a:spcPct val="85000"/>
              </a:lnSpc>
            </a:pPr>
            <a:r>
              <a:rPr b="0" lang="es-ES" sz="3300" spc="-89" strike="noStrike">
                <a:solidFill>
                  <a:srgbClr val="c00000"/>
                </a:solidFill>
                <a:latin typeface="Calibri Light"/>
              </a:rPr>
              <a:t>Ingeniería de Software I </a:t>
            </a:r>
            <a:endParaRPr b="0" lang="es-ES" sz="3300" spc="-1" strike="noStrike">
              <a:solidFill>
                <a:srgbClr val="000000"/>
              </a:solidFill>
              <a:latin typeface="Calibri Light"/>
            </a:endParaRPr>
          </a:p>
        </p:txBody>
      </p:sp>
      <p:sp>
        <p:nvSpPr>
          <p:cNvPr id="449" name="TextShape 2"/>
          <p:cNvSpPr txBox="1"/>
          <p:nvPr/>
        </p:nvSpPr>
        <p:spPr>
          <a:xfrm>
            <a:off x="654120" y="5487840"/>
            <a:ext cx="9228960" cy="533160"/>
          </a:xfrm>
          <a:prstGeom prst="rect">
            <a:avLst/>
          </a:prstGeom>
          <a:noFill/>
          <a:ln>
            <a:noFill/>
          </a:ln>
        </p:spPr>
        <p:txBody>
          <a:bodyPr>
            <a:normAutofit/>
          </a:bodyPr>
          <a:p>
            <a:pPr>
              <a:lnSpc>
                <a:spcPct val="90000"/>
              </a:lnSpc>
              <a:spcBef>
                <a:spcPts val="975"/>
              </a:spcBef>
            </a:pPr>
            <a:r>
              <a:rPr b="0" lang="es-ES" sz="1800" spc="-1" strike="noStrike">
                <a:solidFill>
                  <a:srgbClr val="c00000"/>
                </a:solidFill>
                <a:latin typeface="Calibri Light"/>
              </a:rPr>
              <a:t>Análisis estructurado</a:t>
            </a:r>
            <a:endParaRPr b="0" lang="es-ES" sz="1800" spc="-1" strike="noStrike">
              <a:solidFill>
                <a:srgbClr val="262626"/>
              </a:solidFill>
              <a:latin typeface="Calibri Light"/>
            </a:endParaRPr>
          </a:p>
          <a:p>
            <a:pPr>
              <a:lnSpc>
                <a:spcPct val="90000"/>
              </a:lnSpc>
              <a:spcBef>
                <a:spcPts val="975"/>
              </a:spcBef>
            </a:pPr>
            <a:r>
              <a:rPr b="0" lang="es-ES" sz="1800" spc="-1" strike="noStrike">
                <a:solidFill>
                  <a:srgbClr val="c00000"/>
                </a:solidFill>
                <a:latin typeface="Calibri Light"/>
              </a:rPr>
              <a:t>Modelos de Proceso</a:t>
            </a:r>
            <a:endParaRPr b="0" lang="es-ES" sz="1800" spc="-1" strike="noStrike">
              <a:solidFill>
                <a:srgbClr val="262626"/>
              </a:solidFill>
              <a:latin typeface="Calibri Light"/>
            </a:endParaRPr>
          </a:p>
        </p:txBody>
      </p:sp>
      <p:sp>
        <p:nvSpPr>
          <p:cNvPr id="450" name="TextShape 3"/>
          <p:cNvSpPr txBox="1"/>
          <p:nvPr/>
        </p:nvSpPr>
        <p:spPr>
          <a:xfrm>
            <a:off x="685800" y="6481080"/>
            <a:ext cx="2241360" cy="30168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451" name="TextShape 4"/>
          <p:cNvSpPr txBox="1"/>
          <p:nvPr/>
        </p:nvSpPr>
        <p:spPr>
          <a:xfrm>
            <a:off x="9266040" y="2781000"/>
            <a:ext cx="2925720" cy="1396800"/>
          </a:xfrm>
          <a:prstGeom prst="rect">
            <a:avLst/>
          </a:prstGeom>
          <a:noFill/>
          <a:ln>
            <a:noFill/>
          </a:ln>
        </p:spPr>
        <p:txBody>
          <a:bodyPr anchor="b"/>
          <a:p>
            <a:pPr algn="r">
              <a:lnSpc>
                <a:spcPct val="100000"/>
              </a:lnSpc>
            </a:pPr>
            <a:fld id="{90770C37-4467-4E26-9624-A2393A171201}"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623520" y="499680"/>
            <a:ext cx="10806120" cy="1272960"/>
          </a:xfrm>
          <a:prstGeom prst="rect">
            <a:avLst/>
          </a:prstGeom>
          <a:noFill/>
          <a:ln>
            <a:noFill/>
          </a:ln>
        </p:spPr>
        <p:txBody>
          <a:bodyPr anchor="ctr"/>
          <a:p>
            <a:pPr>
              <a:lnSpc>
                <a:spcPct val="85000"/>
              </a:lnSpc>
            </a:pPr>
            <a:r>
              <a:rPr b="0" lang="es-ES" sz="3200" spc="-89" strike="noStrike">
                <a:solidFill>
                  <a:srgbClr val="c00000"/>
                </a:solidFill>
                <a:latin typeface="Calibri Light"/>
              </a:rPr>
              <a:t>Análisis Estructurado  - Propuesta de Yourdon</a:t>
            </a:r>
            <a:endParaRPr b="0" lang="es-ES" sz="3200" spc="-1" strike="noStrike">
              <a:solidFill>
                <a:srgbClr val="000000"/>
              </a:solidFill>
              <a:latin typeface="Calibri Light"/>
            </a:endParaRPr>
          </a:p>
        </p:txBody>
      </p:sp>
      <p:sp>
        <p:nvSpPr>
          <p:cNvPr id="502" name="TextShape 2"/>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03" name="TextShape 3"/>
          <p:cNvSpPr txBox="1"/>
          <p:nvPr/>
        </p:nvSpPr>
        <p:spPr>
          <a:xfrm>
            <a:off x="11375640" y="5649120"/>
            <a:ext cx="731160" cy="396000"/>
          </a:xfrm>
          <a:prstGeom prst="rect">
            <a:avLst/>
          </a:prstGeom>
          <a:noFill/>
          <a:ln>
            <a:noFill/>
          </a:ln>
        </p:spPr>
        <p:txBody>
          <a:bodyPr anchor="b"/>
          <a:p>
            <a:pPr algn="r">
              <a:lnSpc>
                <a:spcPct val="100000"/>
              </a:lnSpc>
            </a:pPr>
            <a:fld id="{D4D9C772-00AB-4A7C-B004-2C051BD51320}"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04" name="CustomShape 4"/>
          <p:cNvSpPr/>
          <p:nvPr/>
        </p:nvSpPr>
        <p:spPr>
          <a:xfrm>
            <a:off x="2855520" y="1845000"/>
            <a:ext cx="6120360" cy="4320000"/>
          </a:xfrm>
          <a:prstGeom prst="cloud">
            <a:avLst/>
          </a:prstGeom>
          <a:solidFill>
            <a:schemeClr val="accent3">
              <a:lumMod val="75000"/>
            </a:schemeClr>
          </a:solidFill>
          <a:ln>
            <a:solidFill>
              <a:schemeClr val="accent3">
                <a:lumMod val="75000"/>
              </a:schemeClr>
            </a:solidFill>
            <a:round/>
          </a:ln>
        </p:spPr>
        <p:style>
          <a:lnRef idx="2">
            <a:schemeClr val="accent1">
              <a:shade val="50000"/>
            </a:schemeClr>
          </a:lnRef>
          <a:fillRef idx="1">
            <a:schemeClr val="accent1"/>
          </a:fillRef>
          <a:effectRef idx="0">
            <a:schemeClr val="accent1"/>
          </a:effectRef>
          <a:fontRef idx="minor"/>
        </p:style>
      </p:sp>
      <p:sp>
        <p:nvSpPr>
          <p:cNvPr id="505" name="CustomShape 5"/>
          <p:cNvSpPr/>
          <p:nvPr/>
        </p:nvSpPr>
        <p:spPr>
          <a:xfrm>
            <a:off x="4109040" y="2870640"/>
            <a:ext cx="3027960" cy="2223360"/>
          </a:xfrm>
          <a:custGeom>
            <a:avLst/>
            <a:gdLst/>
            <a:ahLst/>
            <a:rect l="l" t="t" r="r" b="b"/>
            <a:pathLst>
              <a:path w="3028208" h="2223866">
                <a:moveTo>
                  <a:pt x="712468" y="850046"/>
                </a:moveTo>
                <a:cubicBezTo>
                  <a:pt x="710489" y="848067"/>
                  <a:pt x="718449" y="866741"/>
                  <a:pt x="712520" y="846329"/>
                </a:cubicBezTo>
                <a:cubicBezTo>
                  <a:pt x="706591" y="825917"/>
                  <a:pt x="691976" y="772822"/>
                  <a:pt x="676894" y="727575"/>
                </a:cubicBezTo>
                <a:cubicBezTo>
                  <a:pt x="672936" y="695908"/>
                  <a:pt x="668748" y="664268"/>
                  <a:pt x="665019" y="632573"/>
                </a:cubicBezTo>
                <a:cubicBezTo>
                  <a:pt x="650556" y="509640"/>
                  <a:pt x="664899" y="560963"/>
                  <a:pt x="641268" y="490069"/>
                </a:cubicBezTo>
                <a:cubicBezTo>
                  <a:pt x="645226" y="446526"/>
                  <a:pt x="639317" y="400919"/>
                  <a:pt x="653143" y="359440"/>
                </a:cubicBezTo>
                <a:cubicBezTo>
                  <a:pt x="657101" y="347565"/>
                  <a:pt x="677573" y="353163"/>
                  <a:pt x="688769" y="347565"/>
                </a:cubicBezTo>
                <a:cubicBezTo>
                  <a:pt x="701535" y="341182"/>
                  <a:pt x="710149" y="324686"/>
                  <a:pt x="724395" y="323814"/>
                </a:cubicBezTo>
                <a:cubicBezTo>
                  <a:pt x="906186" y="312684"/>
                  <a:pt x="1088572" y="315897"/>
                  <a:pt x="1270660" y="311939"/>
                </a:cubicBezTo>
                <a:cubicBezTo>
                  <a:pt x="1282535" y="307981"/>
                  <a:pt x="1293790" y="300799"/>
                  <a:pt x="1306286" y="300064"/>
                </a:cubicBezTo>
                <a:cubicBezTo>
                  <a:pt x="1428850" y="292854"/>
                  <a:pt x="1553785" y="311011"/>
                  <a:pt x="1674421" y="288188"/>
                </a:cubicBezTo>
                <a:cubicBezTo>
                  <a:pt x="1707424" y="281944"/>
                  <a:pt x="1745673" y="216936"/>
                  <a:pt x="1745673" y="216936"/>
                </a:cubicBezTo>
                <a:cubicBezTo>
                  <a:pt x="1749631" y="205061"/>
                  <a:pt x="1750604" y="191725"/>
                  <a:pt x="1757548" y="181310"/>
                </a:cubicBezTo>
                <a:cubicBezTo>
                  <a:pt x="1779872" y="147824"/>
                  <a:pt x="1836116" y="117056"/>
                  <a:pt x="1864426" y="98183"/>
                </a:cubicBezTo>
                <a:cubicBezTo>
                  <a:pt x="1876301" y="90266"/>
                  <a:pt x="1886206" y="77895"/>
                  <a:pt x="1900052" y="74433"/>
                </a:cubicBezTo>
                <a:cubicBezTo>
                  <a:pt x="1967135" y="57661"/>
                  <a:pt x="1931550" y="65758"/>
                  <a:pt x="2006930" y="50682"/>
                </a:cubicBezTo>
                <a:cubicBezTo>
                  <a:pt x="2498217" y="57802"/>
                  <a:pt x="2616934" y="-88708"/>
                  <a:pt x="2861954" y="86308"/>
                </a:cubicBezTo>
                <a:cubicBezTo>
                  <a:pt x="2878059" y="97812"/>
                  <a:pt x="2893621" y="110059"/>
                  <a:pt x="2909455" y="121934"/>
                </a:cubicBezTo>
                <a:cubicBezTo>
                  <a:pt x="2913413" y="133809"/>
                  <a:pt x="2916399" y="146054"/>
                  <a:pt x="2921330" y="157560"/>
                </a:cubicBezTo>
                <a:cubicBezTo>
                  <a:pt x="2939409" y="199745"/>
                  <a:pt x="2944980" y="204910"/>
                  <a:pt x="2968832" y="240687"/>
                </a:cubicBezTo>
                <a:cubicBezTo>
                  <a:pt x="2972790" y="252562"/>
                  <a:pt x="2977992" y="264093"/>
                  <a:pt x="2980707" y="276313"/>
                </a:cubicBezTo>
                <a:cubicBezTo>
                  <a:pt x="3008573" y="401712"/>
                  <a:pt x="2977725" y="302992"/>
                  <a:pt x="3004457" y="383191"/>
                </a:cubicBezTo>
                <a:cubicBezTo>
                  <a:pt x="3000499" y="470277"/>
                  <a:pt x="2999534" y="557550"/>
                  <a:pt x="2992582" y="644448"/>
                </a:cubicBezTo>
                <a:cubicBezTo>
                  <a:pt x="2991584" y="656926"/>
                  <a:pt x="2984146" y="668038"/>
                  <a:pt x="2980707" y="680074"/>
                </a:cubicBezTo>
                <a:cubicBezTo>
                  <a:pt x="2957048" y="762881"/>
                  <a:pt x="2980284" y="693851"/>
                  <a:pt x="2956956" y="798827"/>
                </a:cubicBezTo>
                <a:cubicBezTo>
                  <a:pt x="2954241" y="811047"/>
                  <a:pt x="2948520" y="822417"/>
                  <a:pt x="2945081" y="834453"/>
                </a:cubicBezTo>
                <a:cubicBezTo>
                  <a:pt x="2909189" y="960080"/>
                  <a:pt x="2965894" y="783890"/>
                  <a:pt x="2909455" y="953207"/>
                </a:cubicBezTo>
                <a:lnTo>
                  <a:pt x="2897580" y="988833"/>
                </a:lnTo>
                <a:cubicBezTo>
                  <a:pt x="2901538" y="1083835"/>
                  <a:pt x="2904181" y="1178902"/>
                  <a:pt x="2909455" y="1273840"/>
                </a:cubicBezTo>
                <a:cubicBezTo>
                  <a:pt x="2917204" y="1413322"/>
                  <a:pt x="2907613" y="1375194"/>
                  <a:pt x="2933206" y="1451970"/>
                </a:cubicBezTo>
                <a:cubicBezTo>
                  <a:pt x="2956633" y="1592536"/>
                  <a:pt x="2919590" y="1477125"/>
                  <a:pt x="2980707" y="1546973"/>
                </a:cubicBezTo>
                <a:cubicBezTo>
                  <a:pt x="2999504" y="1568455"/>
                  <a:pt x="3028208" y="1618225"/>
                  <a:pt x="3028208" y="1618225"/>
                </a:cubicBezTo>
                <a:cubicBezTo>
                  <a:pt x="3024250" y="1661768"/>
                  <a:pt x="3025494" y="1706101"/>
                  <a:pt x="3016333" y="1748853"/>
                </a:cubicBezTo>
                <a:cubicBezTo>
                  <a:pt x="3013342" y="1762809"/>
                  <a:pt x="3001719" y="1773515"/>
                  <a:pt x="2992582" y="1784479"/>
                </a:cubicBezTo>
                <a:cubicBezTo>
                  <a:pt x="2947571" y="1838491"/>
                  <a:pt x="2964958" y="1804853"/>
                  <a:pt x="2909455" y="1855731"/>
                </a:cubicBezTo>
                <a:cubicBezTo>
                  <a:pt x="2876442" y="1885993"/>
                  <a:pt x="2846120" y="1919066"/>
                  <a:pt x="2814452" y="1950734"/>
                </a:cubicBezTo>
                <a:cubicBezTo>
                  <a:pt x="2802577" y="1962609"/>
                  <a:pt x="2794758" y="1981049"/>
                  <a:pt x="2778826" y="1986360"/>
                </a:cubicBezTo>
                <a:lnTo>
                  <a:pt x="2743200" y="1998235"/>
                </a:lnTo>
                <a:cubicBezTo>
                  <a:pt x="2663097" y="2078338"/>
                  <a:pt x="2703813" y="2058866"/>
                  <a:pt x="2636322" y="2081362"/>
                </a:cubicBezTo>
                <a:cubicBezTo>
                  <a:pt x="2628405" y="2093237"/>
                  <a:pt x="2624675" y="2109424"/>
                  <a:pt x="2612572" y="2116988"/>
                </a:cubicBezTo>
                <a:cubicBezTo>
                  <a:pt x="2591342" y="2130257"/>
                  <a:pt x="2541320" y="2140739"/>
                  <a:pt x="2541320" y="2140739"/>
                </a:cubicBezTo>
                <a:cubicBezTo>
                  <a:pt x="2487992" y="2194067"/>
                  <a:pt x="2521626" y="2171055"/>
                  <a:pt x="2434442" y="2200116"/>
                </a:cubicBezTo>
                <a:lnTo>
                  <a:pt x="2398816" y="2211991"/>
                </a:lnTo>
                <a:lnTo>
                  <a:pt x="2363190" y="2223866"/>
                </a:lnTo>
                <a:lnTo>
                  <a:pt x="1816925" y="2211991"/>
                </a:lnTo>
                <a:cubicBezTo>
                  <a:pt x="1804418" y="2211481"/>
                  <a:pt x="1793519" y="2202831"/>
                  <a:pt x="1781299" y="2200116"/>
                </a:cubicBezTo>
                <a:cubicBezTo>
                  <a:pt x="1757794" y="2194893"/>
                  <a:pt x="1733798" y="2192199"/>
                  <a:pt x="1710047" y="2188240"/>
                </a:cubicBezTo>
                <a:cubicBezTo>
                  <a:pt x="1698356" y="2182395"/>
                  <a:pt x="1638111" y="2154728"/>
                  <a:pt x="1626920" y="2140739"/>
                </a:cubicBezTo>
                <a:cubicBezTo>
                  <a:pt x="1619100" y="2130964"/>
                  <a:pt x="1620642" y="2116309"/>
                  <a:pt x="1615044" y="2105113"/>
                </a:cubicBezTo>
                <a:cubicBezTo>
                  <a:pt x="1608661" y="2092348"/>
                  <a:pt x="1597677" y="2082253"/>
                  <a:pt x="1591294" y="2069487"/>
                </a:cubicBezTo>
                <a:cubicBezTo>
                  <a:pt x="1585696" y="2058291"/>
                  <a:pt x="1584350" y="2045367"/>
                  <a:pt x="1579419" y="2033861"/>
                </a:cubicBezTo>
                <a:cubicBezTo>
                  <a:pt x="1561340" y="1991676"/>
                  <a:pt x="1555769" y="1986511"/>
                  <a:pt x="1531917" y="1950734"/>
                </a:cubicBezTo>
                <a:cubicBezTo>
                  <a:pt x="1527959" y="1938859"/>
                  <a:pt x="1525640" y="1926304"/>
                  <a:pt x="1520042" y="1915108"/>
                </a:cubicBezTo>
                <a:cubicBezTo>
                  <a:pt x="1509089" y="1893202"/>
                  <a:pt x="1480362" y="1856987"/>
                  <a:pt x="1460665" y="1843856"/>
                </a:cubicBezTo>
                <a:cubicBezTo>
                  <a:pt x="1450250" y="1836912"/>
                  <a:pt x="1437075" y="1835420"/>
                  <a:pt x="1425039" y="1831981"/>
                </a:cubicBezTo>
                <a:cubicBezTo>
                  <a:pt x="1409346" y="1827497"/>
                  <a:pt x="1393850" y="1820640"/>
                  <a:pt x="1377538" y="1820105"/>
                </a:cubicBezTo>
                <a:cubicBezTo>
                  <a:pt x="1151993" y="1812710"/>
                  <a:pt x="926275" y="1812188"/>
                  <a:pt x="700644" y="1808230"/>
                </a:cubicBezTo>
                <a:lnTo>
                  <a:pt x="629393" y="1784479"/>
                </a:lnTo>
                <a:cubicBezTo>
                  <a:pt x="617518" y="1780521"/>
                  <a:pt x="605911" y="1775640"/>
                  <a:pt x="593767" y="1772604"/>
                </a:cubicBezTo>
                <a:lnTo>
                  <a:pt x="546265" y="1760729"/>
                </a:lnTo>
                <a:cubicBezTo>
                  <a:pt x="534390" y="1752812"/>
                  <a:pt x="524003" y="1741989"/>
                  <a:pt x="510639" y="1736978"/>
                </a:cubicBezTo>
                <a:cubicBezTo>
                  <a:pt x="415913" y="1701456"/>
                  <a:pt x="484722" y="1744629"/>
                  <a:pt x="415637" y="1713227"/>
                </a:cubicBezTo>
                <a:cubicBezTo>
                  <a:pt x="320931" y="1670179"/>
                  <a:pt x="329270" y="1671484"/>
                  <a:pt x="249382" y="1618225"/>
                </a:cubicBezTo>
                <a:cubicBezTo>
                  <a:pt x="237507" y="1610308"/>
                  <a:pt x="223848" y="1604566"/>
                  <a:pt x="213756" y="1594474"/>
                </a:cubicBezTo>
                <a:cubicBezTo>
                  <a:pt x="201881" y="1582599"/>
                  <a:pt x="191032" y="1569599"/>
                  <a:pt x="178130" y="1558848"/>
                </a:cubicBezTo>
                <a:cubicBezTo>
                  <a:pt x="167166" y="1549711"/>
                  <a:pt x="153171" y="1544579"/>
                  <a:pt x="142504" y="1535097"/>
                </a:cubicBezTo>
                <a:cubicBezTo>
                  <a:pt x="117400" y="1512782"/>
                  <a:pt x="71252" y="1463846"/>
                  <a:pt x="71252" y="1463846"/>
                </a:cubicBezTo>
                <a:cubicBezTo>
                  <a:pt x="42989" y="1379054"/>
                  <a:pt x="61389" y="1413425"/>
                  <a:pt x="23751" y="1356968"/>
                </a:cubicBezTo>
                <a:cubicBezTo>
                  <a:pt x="18152" y="1340170"/>
                  <a:pt x="0" y="1288748"/>
                  <a:pt x="0" y="1273840"/>
                </a:cubicBezTo>
                <a:cubicBezTo>
                  <a:pt x="0" y="1218281"/>
                  <a:pt x="5384" y="1162765"/>
                  <a:pt x="11876" y="1107586"/>
                </a:cubicBezTo>
                <a:cubicBezTo>
                  <a:pt x="13339" y="1095154"/>
                  <a:pt x="16807" y="1082375"/>
                  <a:pt x="23751" y="1071960"/>
                </a:cubicBezTo>
                <a:cubicBezTo>
                  <a:pt x="33067" y="1057986"/>
                  <a:pt x="44030" y="1043155"/>
                  <a:pt x="59377" y="1036334"/>
                </a:cubicBezTo>
                <a:cubicBezTo>
                  <a:pt x="81380" y="1026555"/>
                  <a:pt x="106939" y="1028765"/>
                  <a:pt x="130629" y="1024458"/>
                </a:cubicBezTo>
                <a:cubicBezTo>
                  <a:pt x="150488" y="1020847"/>
                  <a:pt x="170424" y="1017478"/>
                  <a:pt x="190006" y="1012583"/>
                </a:cubicBezTo>
                <a:cubicBezTo>
                  <a:pt x="202150" y="1009547"/>
                  <a:pt x="213124" y="1001189"/>
                  <a:pt x="225632" y="1000708"/>
                </a:cubicBezTo>
                <a:cubicBezTo>
                  <a:pt x="419492" y="993252"/>
                  <a:pt x="613559" y="992791"/>
                  <a:pt x="807522" y="988833"/>
                </a:cubicBezTo>
                <a:cubicBezTo>
                  <a:pt x="819397" y="976958"/>
                  <a:pt x="837837" y="969139"/>
                  <a:pt x="843148" y="953207"/>
                </a:cubicBezTo>
                <a:cubicBezTo>
                  <a:pt x="855815" y="915206"/>
                  <a:pt x="814648" y="912039"/>
                  <a:pt x="795647" y="905705"/>
                </a:cubicBezTo>
                <a:cubicBezTo>
                  <a:pt x="774227" y="884285"/>
                  <a:pt x="758768" y="858204"/>
                  <a:pt x="724395" y="858204"/>
                </a:cubicBezTo>
                <a:cubicBezTo>
                  <a:pt x="718797" y="858204"/>
                  <a:pt x="714447" y="852025"/>
                  <a:pt x="712468" y="850046"/>
                </a:cubicBezTo>
                <a:close/>
              </a:path>
            </a:pathLst>
          </a:cu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s-AR" sz="1800" spc="-1" strike="noStrike">
                <a:solidFill>
                  <a:srgbClr val="ffffff"/>
                </a:solidFill>
                <a:latin typeface="Calibri Light"/>
              </a:rPr>
              <a:t>El Sistema</a:t>
            </a:r>
            <a:endParaRPr b="0" lang="es-AR" sz="1800" spc="-1" strike="noStrike">
              <a:latin typeface="Arial"/>
            </a:endParaRPr>
          </a:p>
        </p:txBody>
      </p:sp>
      <p:sp>
        <p:nvSpPr>
          <p:cNvPr id="506" name="CustomShape 6"/>
          <p:cNvSpPr/>
          <p:nvPr/>
        </p:nvSpPr>
        <p:spPr>
          <a:xfrm>
            <a:off x="6794640" y="2452320"/>
            <a:ext cx="1418760" cy="364680"/>
          </a:xfrm>
          <a:prstGeom prst="rect">
            <a:avLst/>
          </a:prstGeom>
          <a:noFill/>
          <a:ln>
            <a:noFill/>
          </a:ln>
        </p:spPr>
        <p:style>
          <a:lnRef idx="0"/>
          <a:fillRef idx="0"/>
          <a:effectRef idx="0"/>
          <a:fontRef idx="minor"/>
        </p:style>
        <p:txBody>
          <a:bodyPr wrap="none" lIns="90000" rIns="90000" tIns="45000" bIns="45000"/>
          <a:p>
            <a:pPr>
              <a:lnSpc>
                <a:spcPct val="100000"/>
              </a:lnSpc>
            </a:pPr>
            <a:r>
              <a:rPr b="1" lang="es-AR" sz="1800" spc="-1" strike="noStrike">
                <a:solidFill>
                  <a:srgbClr val="ffffff"/>
                </a:solidFill>
                <a:latin typeface="Calibri Light"/>
              </a:rPr>
              <a:t>Ambiente</a:t>
            </a:r>
            <a:endParaRPr b="0" lang="es-AR" sz="1800" spc="-1" strike="noStrike">
              <a:latin typeface="Arial"/>
            </a:endParaRPr>
          </a:p>
        </p:txBody>
      </p:sp>
      <p:sp>
        <p:nvSpPr>
          <p:cNvPr id="507" name="CustomShape 7"/>
          <p:cNvSpPr/>
          <p:nvPr/>
        </p:nvSpPr>
        <p:spPr>
          <a:xfrm>
            <a:off x="-325800" y="1845000"/>
            <a:ext cx="5024520" cy="639000"/>
          </a:xfrm>
          <a:prstGeom prst="rect">
            <a:avLst/>
          </a:prstGeom>
          <a:noFill/>
          <a:ln>
            <a:noFill/>
          </a:ln>
        </p:spPr>
        <p:style>
          <a:lnRef idx="0"/>
          <a:fillRef idx="0"/>
          <a:effectRef idx="0"/>
          <a:fontRef idx="minor"/>
        </p:style>
        <p:txBody>
          <a:bodyPr wrap="none" lIns="90000" rIns="90000" tIns="45000" bIns="45000"/>
          <a:p>
            <a:pPr>
              <a:lnSpc>
                <a:spcPct val="100000"/>
              </a:lnSpc>
            </a:pPr>
            <a:r>
              <a:rPr b="1" lang="es-AR" sz="3600" spc="-1" strike="noStrike">
                <a:solidFill>
                  <a:srgbClr val="000000"/>
                </a:solidFill>
                <a:latin typeface="Calibri Light"/>
              </a:rPr>
              <a:t>MODELO ESENCIAL</a:t>
            </a:r>
            <a:endParaRPr b="0" lang="es-AR" sz="3600" spc="-1" strike="noStrike">
              <a:latin typeface="Arial"/>
            </a:endParaRPr>
          </a:p>
        </p:txBody>
      </p:sp>
      <p:sp>
        <p:nvSpPr>
          <p:cNvPr id="508" name="CustomShape 8"/>
          <p:cNvSpPr/>
          <p:nvPr/>
        </p:nvSpPr>
        <p:spPr>
          <a:xfrm>
            <a:off x="8047440" y="2870640"/>
            <a:ext cx="2008440" cy="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509" name="CustomShape 9"/>
          <p:cNvSpPr/>
          <p:nvPr/>
        </p:nvSpPr>
        <p:spPr>
          <a:xfrm flipH="1">
            <a:off x="2135520" y="4365000"/>
            <a:ext cx="3486960" cy="1223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510" name="CustomShape 10"/>
          <p:cNvSpPr/>
          <p:nvPr/>
        </p:nvSpPr>
        <p:spPr>
          <a:xfrm>
            <a:off x="-1800" y="5589360"/>
            <a:ext cx="33357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Modelo de comportamiento</a:t>
            </a:r>
            <a:endParaRPr b="0" lang="es-AR" sz="1800" spc="-1" strike="noStrike">
              <a:latin typeface="Arial"/>
            </a:endParaRPr>
          </a:p>
        </p:txBody>
      </p:sp>
      <p:sp>
        <p:nvSpPr>
          <p:cNvPr id="511" name="CustomShape 11"/>
          <p:cNvSpPr/>
          <p:nvPr/>
        </p:nvSpPr>
        <p:spPr>
          <a:xfrm>
            <a:off x="9916560" y="2685960"/>
            <a:ext cx="22294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Modelo ambiental</a:t>
            </a:r>
            <a:endParaRPr b="0" lang="es-AR" sz="1800" spc="-1" strike="noStrike">
              <a:latin typeface="Arial"/>
            </a:endParaRPr>
          </a:p>
        </p:txBody>
      </p:sp>
    </p:spTree>
  </p:cSld>
  <p:transition spd="med">
    <p:fade/>
  </p:transition>
  <p:timing>
    <p:tnLst>
      <p:par>
        <p:cTn id="86" dur="indefinite" restart="never" nodeType="tmRoot">
          <p:childTnLst>
            <p:seq>
              <p:cTn id="87"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TextShape 1"/>
          <p:cNvSpPr txBox="1"/>
          <p:nvPr/>
        </p:nvSpPr>
        <p:spPr>
          <a:xfrm>
            <a:off x="623520" y="499680"/>
            <a:ext cx="10806120" cy="127296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Modelo Esencial</a:t>
            </a:r>
            <a:endParaRPr b="0" lang="es-ES" sz="3600" spc="-1" strike="noStrike">
              <a:solidFill>
                <a:srgbClr val="000000"/>
              </a:solidFill>
              <a:latin typeface="Calibri Light"/>
            </a:endParaRPr>
          </a:p>
        </p:txBody>
      </p:sp>
      <p:sp>
        <p:nvSpPr>
          <p:cNvPr id="513" name="TextShape 2"/>
          <p:cNvSpPr txBox="1"/>
          <p:nvPr/>
        </p:nvSpPr>
        <p:spPr>
          <a:xfrm>
            <a:off x="623520" y="1917000"/>
            <a:ext cx="10456920" cy="4716360"/>
          </a:xfrm>
          <a:prstGeom prst="rect">
            <a:avLst/>
          </a:prstGeom>
          <a:noFill/>
          <a:ln>
            <a:noFill/>
          </a:ln>
        </p:spPr>
        <p:txBody>
          <a:bodyPr>
            <a:normAutofit/>
          </a:bodyPr>
          <a:p>
            <a:pPr lvl="1" marL="260640" indent="-256680">
              <a:lnSpc>
                <a:spcPct val="85000"/>
              </a:lnSpc>
              <a:spcBef>
                <a:spcPts val="451"/>
              </a:spcBef>
              <a:buClr>
                <a:srgbClr val="000000"/>
              </a:buClr>
              <a:buFont typeface="Arial"/>
              <a:buChar char=" "/>
            </a:pPr>
            <a:r>
              <a:rPr b="1" lang="es-ES" sz="1800" spc="-1" strike="noStrike">
                <a:solidFill>
                  <a:srgbClr val="000000"/>
                </a:solidFill>
                <a:latin typeface="Calibri Light"/>
              </a:rPr>
              <a:t>Componentes:</a:t>
            </a:r>
            <a:endParaRPr b="0" i="1"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1" i="1" lang="es-ES" sz="1800" spc="-1" strike="noStrike" u="sng">
                <a:solidFill>
                  <a:srgbClr val="000000"/>
                </a:solidFill>
                <a:uFillTx/>
                <a:latin typeface="Calibri Light"/>
              </a:rPr>
              <a:t>1- Modelo Ambiental</a:t>
            </a:r>
            <a:endParaRPr b="0"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Define las interfaces entre el sistema y el ambiente donde el mismo se ejecuta.</a:t>
            </a:r>
            <a:endParaRPr b="0" lang="es-ES" sz="1800" spc="-1" strike="noStrike">
              <a:solidFill>
                <a:srgbClr val="262626"/>
              </a:solidFill>
              <a:latin typeface="Calibri Light"/>
            </a:endParaRPr>
          </a:p>
          <a:p>
            <a:endParaRPr b="0" lang="es-ES" sz="1800" spc="-1" strike="noStrike">
              <a:solidFill>
                <a:srgbClr val="262626"/>
              </a:solidFill>
              <a:latin typeface="Calibri Light"/>
            </a:endParaRPr>
          </a:p>
          <a:p>
            <a:pPr marL="900000" indent="-171000">
              <a:lnSpc>
                <a:spcPct val="85000"/>
              </a:lnSpc>
              <a:spcBef>
                <a:spcPts val="451"/>
              </a:spcBef>
            </a:pPr>
            <a:r>
              <a:rPr b="1" lang="es-ES" sz="1800" spc="-1" strike="noStrike">
                <a:solidFill>
                  <a:srgbClr val="000000"/>
                </a:solidFill>
                <a:latin typeface="Calibri Light"/>
              </a:rPr>
              <a:t>1.1 DECLARACIÓN DE PROPÓSITO</a:t>
            </a:r>
            <a:endParaRPr b="0" lang="es-ES" sz="1800" spc="-1" strike="noStrike">
              <a:solidFill>
                <a:srgbClr val="262626"/>
              </a:solidFill>
              <a:latin typeface="Calibri Light"/>
            </a:endParaRPr>
          </a:p>
          <a:p>
            <a:pPr marL="900000" indent="-171000">
              <a:lnSpc>
                <a:spcPct val="85000"/>
              </a:lnSpc>
              <a:spcBef>
                <a:spcPts val="451"/>
              </a:spcBef>
            </a:pPr>
            <a:r>
              <a:rPr b="1" lang="es-ES" sz="1800" spc="-1" strike="noStrike">
                <a:solidFill>
                  <a:srgbClr val="000000"/>
                </a:solidFill>
                <a:latin typeface="Calibri Light"/>
              </a:rPr>
              <a:t>1.2 DIAGRAMA DE CONTEXTO</a:t>
            </a:r>
            <a:endParaRPr b="0" lang="es-ES" sz="1800" spc="-1" strike="noStrike">
              <a:solidFill>
                <a:srgbClr val="262626"/>
              </a:solidFill>
              <a:latin typeface="Calibri Light"/>
            </a:endParaRPr>
          </a:p>
          <a:p>
            <a:pPr marL="900000" indent="-171000">
              <a:lnSpc>
                <a:spcPct val="85000"/>
              </a:lnSpc>
              <a:spcBef>
                <a:spcPts val="451"/>
              </a:spcBef>
            </a:pPr>
            <a:r>
              <a:rPr b="1" lang="es-ES" sz="1800" spc="-1" strike="noStrike">
                <a:solidFill>
                  <a:srgbClr val="000000"/>
                </a:solidFill>
                <a:latin typeface="Calibri Light"/>
              </a:rPr>
              <a:t>1.3 LISTA DE ACONTECIMIENTOS  </a:t>
            </a:r>
            <a:endParaRPr b="0" lang="es-ES" sz="1800" spc="-1" strike="noStrike">
              <a:solidFill>
                <a:srgbClr val="262626"/>
              </a:solidFill>
              <a:latin typeface="Calibri Light"/>
            </a:endParaRPr>
          </a:p>
          <a:p>
            <a:pPr marL="617400" indent="-617040">
              <a:lnSpc>
                <a:spcPct val="85000"/>
              </a:lnSpc>
              <a:spcBef>
                <a:spcPts val="451"/>
              </a:spcBef>
            </a:pPr>
            <a:endParaRPr b="0" lang="es-ES" sz="1800" spc="-1" strike="noStrike">
              <a:solidFill>
                <a:srgbClr val="262626"/>
              </a:solidFill>
              <a:latin typeface="Calibri Light"/>
            </a:endParaRPr>
          </a:p>
          <a:p>
            <a:pPr marL="617400" indent="-617040">
              <a:lnSpc>
                <a:spcPct val="85000"/>
              </a:lnSpc>
              <a:spcBef>
                <a:spcPts val="451"/>
              </a:spcBef>
            </a:pPr>
            <a:endParaRPr b="0"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1" i="1" lang="es-ES" sz="1800" spc="-1" strike="noStrike" u="sng">
                <a:solidFill>
                  <a:srgbClr val="000000"/>
                </a:solidFill>
                <a:uFillTx/>
                <a:latin typeface="Calibri Light"/>
              </a:rPr>
              <a:t>2- Modelo de comportamiento</a:t>
            </a:r>
            <a:endParaRPr b="0"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El modelo de comportamiento es la representación del comportamiento final que el sistema debe tener para manejar con éxito el ambiente, dentro de las especificaciones requeridas por el usuario.</a:t>
            </a:r>
            <a:endParaRPr b="0" lang="es-ES" sz="1800" spc="-1" strike="noStrike">
              <a:solidFill>
                <a:srgbClr val="262626"/>
              </a:solidFill>
              <a:latin typeface="Calibri Light"/>
            </a:endParaRPr>
          </a:p>
          <a:p>
            <a:endParaRPr b="0" lang="es-ES" sz="1800" spc="-1" strike="noStrike">
              <a:solidFill>
                <a:srgbClr val="262626"/>
              </a:solidFill>
              <a:latin typeface="Calibri Light"/>
            </a:endParaRPr>
          </a:p>
          <a:p>
            <a:pPr marL="900000" indent="-171000">
              <a:lnSpc>
                <a:spcPct val="85000"/>
              </a:lnSpc>
              <a:spcBef>
                <a:spcPts val="451"/>
              </a:spcBef>
            </a:pPr>
            <a:r>
              <a:rPr b="1" lang="es-ES" sz="1800" spc="-1" strike="noStrike">
                <a:solidFill>
                  <a:srgbClr val="000000"/>
                </a:solidFill>
                <a:latin typeface="Calibri Light"/>
              </a:rPr>
              <a:t>DFD – DER – DD – DTE</a:t>
            </a:r>
            <a:endParaRPr b="0" lang="es-ES" sz="1800" spc="-1" strike="noStrike">
              <a:solidFill>
                <a:srgbClr val="262626"/>
              </a:solidFill>
              <a:latin typeface="Calibri Light"/>
            </a:endParaRPr>
          </a:p>
        </p:txBody>
      </p:sp>
      <p:sp>
        <p:nvSpPr>
          <p:cNvPr id="514"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15" name="TextShape 4"/>
          <p:cNvSpPr txBox="1"/>
          <p:nvPr/>
        </p:nvSpPr>
        <p:spPr>
          <a:xfrm>
            <a:off x="11375640" y="5649120"/>
            <a:ext cx="731160" cy="396000"/>
          </a:xfrm>
          <a:prstGeom prst="rect">
            <a:avLst/>
          </a:prstGeom>
          <a:noFill/>
          <a:ln>
            <a:noFill/>
          </a:ln>
        </p:spPr>
        <p:txBody>
          <a:bodyPr anchor="b"/>
          <a:p>
            <a:pPr algn="r">
              <a:lnSpc>
                <a:spcPct val="100000"/>
              </a:lnSpc>
            </a:pPr>
            <a:fld id="{141CE613-2A50-4451-97BB-14E94D238587}"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88" dur="indefinite" restart="never" nodeType="tmRoot">
          <p:childTnLst>
            <p:seq>
              <p:cTn id="89" dur="indefinite" nodeType="mainSeq">
                <p:childTnLst>
                  <p:par>
                    <p:cTn id="90" fill="hold">
                      <p:stCondLst>
                        <p:cond delay="indefinite"/>
                      </p:stCondLst>
                      <p:childTnLst>
                        <p:par>
                          <p:cTn id="91" fill="hold">
                            <p:stCondLst>
                              <p:cond delay="0"/>
                            </p:stCondLst>
                            <p:childTnLst>
                              <p:par>
                                <p:cTn id="92" nodeType="clickEffect" fill="hold" presetClass="emph" presetID="6">
                                  <p:stCondLst>
                                    <p:cond delay="0"/>
                                  </p:stCondLst>
                                  <p:childTnLst/>
                                </p:cTn>
                              </p:par>
                            </p:childTnLst>
                          </p:cTn>
                        </p:par>
                      </p:childTnLst>
                    </p:cTn>
                  </p:par>
                  <p:par>
                    <p:cTn id="93" fill="hold">
                      <p:stCondLst>
                        <p:cond delay="indefinite"/>
                      </p:stCondLst>
                      <p:childTnLst>
                        <p:par>
                          <p:cTn id="94" fill="hold">
                            <p:stCondLst>
                              <p:cond delay="0"/>
                            </p:stCondLst>
                            <p:childTnLst>
                              <p:par>
                                <p:cTn id="95" nodeType="clickEffect" fill="hold" presetClass="emph" presetID="6">
                                  <p:stCondLst>
                                    <p:cond delay="0"/>
                                  </p:stCondLst>
                                  <p:childTnLst/>
                                </p:cTn>
                              </p:par>
                            </p:childTnLst>
                          </p:cTn>
                        </p:par>
                      </p:childTnLst>
                    </p:cTn>
                  </p:par>
                  <p:par>
                    <p:cTn id="96" fill="hold">
                      <p:stCondLst>
                        <p:cond delay="indefinite"/>
                      </p:stCondLst>
                      <p:childTnLst>
                        <p:par>
                          <p:cTn id="97" fill="hold">
                            <p:stCondLst>
                              <p:cond delay="0"/>
                            </p:stCondLst>
                            <p:childTnLst>
                              <p:par>
                                <p:cTn id="98" nodeType="clickEffect" fill="hold" presetClass="emph" presetID="6">
                                  <p:stCondLst>
                                    <p:cond delay="0"/>
                                  </p:stCondLs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TextShape 1"/>
          <p:cNvSpPr txBox="1"/>
          <p:nvPr/>
        </p:nvSpPr>
        <p:spPr>
          <a:xfrm>
            <a:off x="623520" y="499680"/>
            <a:ext cx="10806120" cy="127296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Modelo Ambiental</a:t>
            </a:r>
            <a:endParaRPr b="0" lang="es-ES" sz="3600" spc="-1" strike="noStrike">
              <a:solidFill>
                <a:srgbClr val="000000"/>
              </a:solidFill>
              <a:latin typeface="Calibri Light"/>
            </a:endParaRPr>
          </a:p>
        </p:txBody>
      </p:sp>
      <p:sp>
        <p:nvSpPr>
          <p:cNvPr id="517" name="TextShape 2"/>
          <p:cNvSpPr txBox="1"/>
          <p:nvPr/>
        </p:nvSpPr>
        <p:spPr>
          <a:xfrm>
            <a:off x="407520" y="2202120"/>
            <a:ext cx="10152720" cy="4636800"/>
          </a:xfrm>
          <a:prstGeom prst="rect">
            <a:avLst/>
          </a:prstGeom>
          <a:noFill/>
          <a:ln>
            <a:noFill/>
          </a:ln>
        </p:spPr>
        <p:txBody>
          <a:bodyPr>
            <a:normAutofit/>
          </a:bodyPr>
          <a:p>
            <a:pPr lvl="1" marL="260640" indent="-256680" algn="just">
              <a:lnSpc>
                <a:spcPct val="85000"/>
              </a:lnSpc>
              <a:spcBef>
                <a:spcPts val="451"/>
              </a:spcBef>
              <a:buClr>
                <a:srgbClr val="000000"/>
              </a:buClr>
              <a:buFont typeface="Arial"/>
              <a:buChar char=" "/>
            </a:pPr>
            <a:r>
              <a:rPr b="0" lang="es-ES" sz="2400" spc="-1" strike="noStrike">
                <a:solidFill>
                  <a:srgbClr val="000000"/>
                </a:solidFill>
                <a:latin typeface="Calibri Light"/>
              </a:rPr>
              <a:t>La construcción de un modelo ambiental es lo primero y más importante en la construcción del modelo de requerimientos del usuario para el nuevo sistema</a:t>
            </a:r>
            <a:endParaRPr b="0" i="1" lang="es-ES" sz="2400" spc="-1" strike="noStrike">
              <a:solidFill>
                <a:srgbClr val="262626"/>
              </a:solidFill>
              <a:latin typeface="Calibri Light"/>
            </a:endParaRPr>
          </a:p>
          <a:p>
            <a:pPr lvl="1" marL="260640" indent="-256680" algn="just">
              <a:lnSpc>
                <a:spcPct val="85000"/>
              </a:lnSpc>
              <a:spcBef>
                <a:spcPts val="451"/>
              </a:spcBef>
              <a:buClr>
                <a:srgbClr val="000000"/>
              </a:buClr>
              <a:buFont typeface="Arial"/>
              <a:buChar char=" "/>
            </a:pPr>
            <a:r>
              <a:rPr b="0" lang="es-ES" sz="2400" spc="-1" strike="noStrike">
                <a:solidFill>
                  <a:srgbClr val="000000"/>
                </a:solidFill>
                <a:latin typeface="Calibri Light"/>
              </a:rPr>
              <a:t>Pero a medida que encaramos un proyecto mayor, hay cientos de flujos, decenas de terminadores y la lista de acontecimientos crece y es difícil de manejarla.</a:t>
            </a:r>
            <a:endParaRPr b="0" i="1" lang="es-ES" sz="2400" spc="-1" strike="noStrike">
              <a:solidFill>
                <a:srgbClr val="262626"/>
              </a:solidFill>
              <a:latin typeface="Calibri Light"/>
            </a:endParaRPr>
          </a:p>
          <a:p>
            <a:pPr lvl="1" marL="260640" indent="-256680" algn="just">
              <a:lnSpc>
                <a:spcPct val="85000"/>
              </a:lnSpc>
              <a:spcBef>
                <a:spcPts val="451"/>
              </a:spcBef>
              <a:buClr>
                <a:srgbClr val="000000"/>
              </a:buClr>
              <a:buFont typeface="Arial"/>
              <a:buChar char=" "/>
            </a:pPr>
            <a:r>
              <a:rPr b="0" lang="es-ES" sz="2400" spc="-1" strike="noStrike">
                <a:solidFill>
                  <a:srgbClr val="000000"/>
                </a:solidFill>
                <a:latin typeface="Calibri Light"/>
              </a:rPr>
              <a:t>Una vez concluido el modelo ambiental hay que chequearlo con los usuarios clave y con el grupo de análisis para que sea la base del modelo de comportamiento del sistema.</a:t>
            </a:r>
            <a:endParaRPr b="0" i="1" lang="es-ES" sz="2400" spc="-1" strike="noStrike">
              <a:solidFill>
                <a:srgbClr val="262626"/>
              </a:solidFill>
              <a:latin typeface="Calibri Light"/>
            </a:endParaRPr>
          </a:p>
          <a:p>
            <a:endParaRPr b="0" lang="es-ES" sz="2400" spc="-1" strike="noStrike">
              <a:solidFill>
                <a:srgbClr val="262626"/>
              </a:solidFill>
              <a:latin typeface="Calibri Light"/>
            </a:endParaRPr>
          </a:p>
          <a:p>
            <a:pPr algn="just">
              <a:lnSpc>
                <a:spcPct val="85000"/>
              </a:lnSpc>
              <a:spcBef>
                <a:spcPts val="975"/>
              </a:spcBef>
            </a:pPr>
            <a:endParaRPr b="0" lang="es-ES" sz="2400" spc="-1" strike="noStrike">
              <a:solidFill>
                <a:srgbClr val="262626"/>
              </a:solidFill>
              <a:latin typeface="Calibri Light"/>
            </a:endParaRPr>
          </a:p>
        </p:txBody>
      </p:sp>
      <p:sp>
        <p:nvSpPr>
          <p:cNvPr id="518"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19" name="TextShape 4"/>
          <p:cNvSpPr txBox="1"/>
          <p:nvPr/>
        </p:nvSpPr>
        <p:spPr>
          <a:xfrm>
            <a:off x="11375640" y="5649120"/>
            <a:ext cx="731160" cy="396000"/>
          </a:xfrm>
          <a:prstGeom prst="rect">
            <a:avLst/>
          </a:prstGeom>
          <a:noFill/>
          <a:ln>
            <a:noFill/>
          </a:ln>
        </p:spPr>
        <p:txBody>
          <a:bodyPr anchor="b"/>
          <a:p>
            <a:pPr algn="r">
              <a:lnSpc>
                <a:spcPct val="100000"/>
              </a:lnSpc>
            </a:pPr>
            <a:fld id="{D9FDBD36-AEDD-4F61-B5A4-E71D071159E4}"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623520" y="499680"/>
            <a:ext cx="10806120" cy="127296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Modelo ambiental</a:t>
            </a:r>
            <a:endParaRPr b="0" lang="es-ES" sz="3600" spc="-1" strike="noStrike">
              <a:solidFill>
                <a:srgbClr val="000000"/>
              </a:solidFill>
              <a:latin typeface="Calibri Light"/>
            </a:endParaRPr>
          </a:p>
        </p:txBody>
      </p:sp>
      <p:sp>
        <p:nvSpPr>
          <p:cNvPr id="521" name="TextShape 2"/>
          <p:cNvSpPr txBox="1"/>
          <p:nvPr/>
        </p:nvSpPr>
        <p:spPr>
          <a:xfrm>
            <a:off x="274680" y="1845000"/>
            <a:ext cx="10972440" cy="3744000"/>
          </a:xfrm>
          <a:prstGeom prst="rect">
            <a:avLst/>
          </a:prstGeom>
          <a:noFill/>
          <a:ln>
            <a:noFill/>
          </a:ln>
        </p:spPr>
        <p:txBody>
          <a:bodyPr>
            <a:normAutofit/>
          </a:bodyPr>
          <a:p>
            <a:pPr lvl="3" marL="617400" indent="-617040">
              <a:lnSpc>
                <a:spcPct val="85000"/>
              </a:lnSpc>
              <a:spcBef>
                <a:spcPts val="451"/>
              </a:spcBef>
              <a:buClr>
                <a:srgbClr val="000000"/>
              </a:buClr>
              <a:buFont typeface="Arial"/>
              <a:buChar char=" "/>
            </a:pPr>
            <a:r>
              <a:rPr b="1" lang="es-ES" sz="2400" spc="-1" strike="noStrike">
                <a:solidFill>
                  <a:srgbClr val="000000"/>
                </a:solidFill>
                <a:latin typeface="Calibri Light"/>
              </a:rPr>
              <a:t>1.1 DECLARACION DE PROPOSITOS</a:t>
            </a:r>
            <a:endParaRPr b="0" lang="es-ES" sz="24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400" spc="-1" strike="noStrike">
                <a:solidFill>
                  <a:srgbClr val="000000"/>
                </a:solidFill>
                <a:latin typeface="Calibri Light"/>
              </a:rPr>
              <a:t>En forma sintética (1 párrafo con 2 o 3 frases) debe indicarse el objetivo del sistema, de que es responsable el sistema</a:t>
            </a:r>
            <a:endParaRPr b="0" lang="es-ES" sz="24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1" lang="es-ES" sz="2400" spc="-1" strike="noStrike">
                <a:solidFill>
                  <a:srgbClr val="000000"/>
                </a:solidFill>
                <a:latin typeface="Calibri Light"/>
              </a:rPr>
              <a:t>1.2 DIAGRAMA DE CONTEXTO</a:t>
            </a:r>
            <a:endParaRPr b="0" lang="es-ES" sz="24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400" spc="-1" strike="noStrike">
                <a:solidFill>
                  <a:srgbClr val="000000"/>
                </a:solidFill>
                <a:latin typeface="Calibri Light"/>
              </a:rPr>
              <a:t> </a:t>
            </a:r>
            <a:r>
              <a:rPr b="0" lang="es-ES" sz="2400" spc="-1" strike="noStrike">
                <a:solidFill>
                  <a:srgbClr val="000000"/>
                </a:solidFill>
                <a:latin typeface="Calibri Light"/>
              </a:rPr>
              <a:t>Es un caso especial de DFD donde el sistema se representa en una sola burbuja vinculada con las entidades externas y los almacenamientos externos</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a:p>
            <a:pPr>
              <a:lnSpc>
                <a:spcPct val="85000"/>
              </a:lnSpc>
              <a:spcBef>
                <a:spcPts val="975"/>
              </a:spcBef>
            </a:pPr>
            <a:endParaRPr b="0" lang="es-ES" sz="2400" spc="-1" strike="noStrike">
              <a:solidFill>
                <a:srgbClr val="262626"/>
              </a:solidFill>
              <a:latin typeface="Calibri Light"/>
            </a:endParaRPr>
          </a:p>
        </p:txBody>
      </p:sp>
      <p:sp>
        <p:nvSpPr>
          <p:cNvPr id="522"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23" name="TextShape 4"/>
          <p:cNvSpPr txBox="1"/>
          <p:nvPr/>
        </p:nvSpPr>
        <p:spPr>
          <a:xfrm>
            <a:off x="11375640" y="5649120"/>
            <a:ext cx="731160" cy="396000"/>
          </a:xfrm>
          <a:prstGeom prst="rect">
            <a:avLst/>
          </a:prstGeom>
          <a:noFill/>
          <a:ln>
            <a:noFill/>
          </a:ln>
        </p:spPr>
        <p:txBody>
          <a:bodyPr anchor="b"/>
          <a:p>
            <a:pPr algn="r">
              <a:lnSpc>
                <a:spcPct val="100000"/>
              </a:lnSpc>
            </a:pPr>
            <a:fld id="{E3A1A7DE-B79A-4462-BCC2-B442B8CC2B68}" type="slidenum">
              <a:rPr b="0" lang="es-AR" sz="4000" spc="-1" strike="noStrike">
                <a:solidFill>
                  <a:srgbClr val="c00000"/>
                </a:solidFill>
                <a:latin typeface="Calibri Light"/>
              </a:rPr>
              <a:t>&lt;número&gt;</a:t>
            </a:fld>
            <a:endParaRPr b="0" lang="es-AR" sz="4000" spc="-1" strike="noStrike">
              <a:latin typeface="Times New Roman"/>
            </a:endParaRPr>
          </a:p>
        </p:txBody>
      </p:sp>
      <p:pic>
        <p:nvPicPr>
          <p:cNvPr id="524" name="3 Imagen" descr=""/>
          <p:cNvPicPr/>
          <p:nvPr/>
        </p:nvPicPr>
        <p:blipFill>
          <a:blip r:embed="rId1"/>
          <a:stretch/>
        </p:blipFill>
        <p:spPr>
          <a:xfrm>
            <a:off x="2063520" y="4293000"/>
            <a:ext cx="6230160" cy="2408760"/>
          </a:xfrm>
          <a:prstGeom prst="rect">
            <a:avLst/>
          </a:prstGeom>
          <a:ln>
            <a:noFill/>
          </a:ln>
        </p:spPr>
      </p:pic>
    </p:spTree>
  </p:cSld>
  <p:transition spd="med">
    <p:fade/>
  </p:transition>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609480" y="274680"/>
            <a:ext cx="10159560" cy="1142640"/>
          </a:xfrm>
          <a:prstGeom prst="rect">
            <a:avLst/>
          </a:prstGeom>
          <a:noFill/>
          <a:ln>
            <a:noFill/>
          </a:ln>
        </p:spPr>
        <p:txBody>
          <a:bodyPr anchor="ctr"/>
          <a:p>
            <a:pPr>
              <a:lnSpc>
                <a:spcPct val="85000"/>
              </a:lnSpc>
            </a:pPr>
            <a:r>
              <a:rPr b="0" lang="es-ES" sz="3200" spc="-89" strike="noStrike">
                <a:solidFill>
                  <a:srgbClr val="c00000"/>
                </a:solidFill>
                <a:latin typeface="Calibri Light"/>
              </a:rPr>
              <a:t>Análisis Estructurado – Modelo ambiental</a:t>
            </a:r>
            <a:endParaRPr b="0" lang="es-ES" sz="3200" spc="-1" strike="noStrike">
              <a:solidFill>
                <a:srgbClr val="000000"/>
              </a:solidFill>
              <a:latin typeface="Calibri Light"/>
            </a:endParaRPr>
          </a:p>
        </p:txBody>
      </p:sp>
      <p:sp>
        <p:nvSpPr>
          <p:cNvPr id="526" name="TextShape 2"/>
          <p:cNvSpPr txBox="1"/>
          <p:nvPr/>
        </p:nvSpPr>
        <p:spPr>
          <a:xfrm>
            <a:off x="335520" y="1856160"/>
            <a:ext cx="10972440" cy="4236840"/>
          </a:xfrm>
          <a:prstGeom prst="rect">
            <a:avLst/>
          </a:prstGeom>
          <a:noFill/>
          <a:ln>
            <a:noFill/>
          </a:ln>
        </p:spPr>
        <p:txBody>
          <a:bodyPr>
            <a:normAutofit/>
          </a:bodyPr>
          <a:p>
            <a:endParaRPr b="0" lang="es-ES" sz="18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1" lang="es-ES" sz="2400" spc="-1" strike="noStrike">
                <a:solidFill>
                  <a:srgbClr val="000000"/>
                </a:solidFill>
                <a:latin typeface="Calibri Light"/>
              </a:rPr>
              <a:t>1.3 LISTA DE ACONTECIMIENTOS  </a:t>
            </a:r>
            <a:endParaRPr b="0" lang="es-ES" sz="24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400" spc="-1" strike="noStrike">
                <a:solidFill>
                  <a:srgbClr val="000000"/>
                </a:solidFill>
                <a:latin typeface="Calibri Light"/>
              </a:rPr>
              <a:t> </a:t>
            </a:r>
            <a:r>
              <a:rPr b="0" lang="es-ES" sz="2400" spc="-1" strike="noStrike">
                <a:solidFill>
                  <a:srgbClr val="000000"/>
                </a:solidFill>
                <a:latin typeface="Calibri Light"/>
              </a:rPr>
              <a:t>Se trata de un listado de eventos (”estímulos") a los que el sistema debe responder.</a:t>
            </a:r>
            <a:endParaRPr b="0" lang="es-ES" sz="2400" spc="-1" strike="noStrike">
              <a:solidFill>
                <a:srgbClr val="262626"/>
              </a:solidFill>
              <a:latin typeface="Calibri Light"/>
            </a:endParaRPr>
          </a:p>
          <a:p>
            <a:pPr lvl="4" marL="822960" indent="-822600">
              <a:lnSpc>
                <a:spcPct val="85000"/>
              </a:lnSpc>
              <a:spcBef>
                <a:spcPts val="451"/>
              </a:spcBef>
              <a:buClr>
                <a:srgbClr val="000000"/>
              </a:buClr>
              <a:buFont typeface="Arial"/>
              <a:buChar char=" "/>
            </a:pPr>
            <a:r>
              <a:rPr b="0" lang="es-ES" sz="2400" spc="-1" strike="noStrike">
                <a:solidFill>
                  <a:srgbClr val="000000"/>
                </a:solidFill>
                <a:latin typeface="Calibri Light"/>
              </a:rPr>
              <a:t>Tipos de Acontecimientos</a:t>
            </a:r>
            <a:endParaRPr b="0" lang="es-ES" sz="2400" spc="-1" strike="noStrike">
              <a:solidFill>
                <a:srgbClr val="262626"/>
              </a:solidFill>
              <a:latin typeface="Calibri Light"/>
            </a:endParaRPr>
          </a:p>
          <a:p>
            <a:pPr lvl="5" marL="900000" indent="-171000">
              <a:lnSpc>
                <a:spcPct val="85000"/>
              </a:lnSpc>
              <a:spcBef>
                <a:spcPts val="451"/>
              </a:spcBef>
              <a:buClr>
                <a:srgbClr val="000000"/>
              </a:buClr>
              <a:buFont typeface="Arial"/>
              <a:buChar char=" "/>
            </a:pPr>
            <a:r>
              <a:rPr b="0" lang="es-ES" sz="2400" spc="-1" strike="noStrike">
                <a:solidFill>
                  <a:srgbClr val="000000"/>
                </a:solidFill>
                <a:latin typeface="Calibri Light"/>
              </a:rPr>
              <a:t>Flujo (F): llega algún o algunos datos al sistema</a:t>
            </a:r>
            <a:endParaRPr b="0" lang="es-ES" sz="2400" spc="-1" strike="noStrike">
              <a:solidFill>
                <a:srgbClr val="262626"/>
              </a:solidFill>
              <a:latin typeface="Calibri Light"/>
            </a:endParaRPr>
          </a:p>
          <a:p>
            <a:pPr lvl="5" marL="900000" indent="-171000">
              <a:lnSpc>
                <a:spcPct val="85000"/>
              </a:lnSpc>
              <a:spcBef>
                <a:spcPts val="451"/>
              </a:spcBef>
              <a:buClr>
                <a:srgbClr val="000000"/>
              </a:buClr>
              <a:buFont typeface="Arial"/>
              <a:buChar char=" "/>
            </a:pPr>
            <a:r>
              <a:rPr b="0" lang="es-ES" sz="2400" spc="-1" strike="noStrike">
                <a:solidFill>
                  <a:srgbClr val="000000"/>
                </a:solidFill>
                <a:latin typeface="Calibri Light"/>
              </a:rPr>
              <a:t>Temporales (T): comienzan con la llegada de un momento dado en el tiempo.</a:t>
            </a:r>
            <a:endParaRPr b="0" lang="es-ES" sz="2400" spc="-1" strike="noStrike">
              <a:solidFill>
                <a:srgbClr val="262626"/>
              </a:solidFill>
              <a:latin typeface="Calibri Light"/>
            </a:endParaRPr>
          </a:p>
          <a:p>
            <a:pPr lvl="5" marL="900000" indent="-171000">
              <a:lnSpc>
                <a:spcPct val="85000"/>
              </a:lnSpc>
              <a:spcBef>
                <a:spcPts val="451"/>
              </a:spcBef>
              <a:buClr>
                <a:srgbClr val="000000"/>
              </a:buClr>
              <a:buFont typeface="Arial"/>
              <a:buChar char=" "/>
            </a:pPr>
            <a:r>
              <a:rPr b="0" lang="es-ES" sz="2400" spc="-1" strike="noStrike">
                <a:solidFill>
                  <a:srgbClr val="000000"/>
                </a:solidFill>
                <a:latin typeface="Calibri Light"/>
              </a:rPr>
              <a:t> </a:t>
            </a:r>
            <a:r>
              <a:rPr b="0" lang="es-ES" sz="2400" spc="-1" strike="noStrike">
                <a:solidFill>
                  <a:srgbClr val="000000"/>
                </a:solidFill>
                <a:latin typeface="Calibri Light"/>
              </a:rPr>
              <a:t>Control (C).</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a:p>
            <a:endParaRPr b="0" lang="es-ES" sz="2400" spc="-1" strike="noStrike">
              <a:solidFill>
                <a:srgbClr val="262626"/>
              </a:solidFill>
              <a:latin typeface="Calibri Light"/>
            </a:endParaRPr>
          </a:p>
          <a:p>
            <a:pPr>
              <a:lnSpc>
                <a:spcPct val="85000"/>
              </a:lnSpc>
              <a:spcBef>
                <a:spcPts val="975"/>
              </a:spcBef>
            </a:pPr>
            <a:endParaRPr b="0" lang="es-ES" sz="2400" spc="-1" strike="noStrike">
              <a:solidFill>
                <a:srgbClr val="262626"/>
              </a:solidFill>
              <a:latin typeface="Calibri Light"/>
            </a:endParaRPr>
          </a:p>
        </p:txBody>
      </p:sp>
      <p:sp>
        <p:nvSpPr>
          <p:cNvPr id="527"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528" name="TextShape 4"/>
          <p:cNvSpPr txBox="1"/>
          <p:nvPr/>
        </p:nvSpPr>
        <p:spPr>
          <a:xfrm>
            <a:off x="11375640" y="5649120"/>
            <a:ext cx="731160" cy="396000"/>
          </a:xfrm>
          <a:prstGeom prst="rect">
            <a:avLst/>
          </a:prstGeom>
          <a:noFill/>
          <a:ln>
            <a:noFill/>
          </a:ln>
        </p:spPr>
        <p:txBody>
          <a:bodyPr anchor="b"/>
          <a:p>
            <a:pPr algn="r">
              <a:lnSpc>
                <a:spcPct val="100000"/>
              </a:lnSpc>
            </a:pPr>
            <a:fld id="{5939D894-C67E-4998-BBDF-57624B5D0522}"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551520" y="260640"/>
            <a:ext cx="10159560" cy="114264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a:t>
            </a:r>
            <a:r>
              <a:rPr b="1" lang="es-ES" sz="3600" spc="-89" strike="noStrike">
                <a:solidFill>
                  <a:srgbClr val="c00000"/>
                </a:solidFill>
                <a:latin typeface="Calibri Light"/>
              </a:rPr>
              <a:t>Modelo de Comportamiento</a:t>
            </a:r>
            <a:endParaRPr b="0" lang="es-ES" sz="3600" spc="-1" strike="noStrike">
              <a:solidFill>
                <a:srgbClr val="000000"/>
              </a:solidFill>
              <a:latin typeface="Calibri Light"/>
            </a:endParaRPr>
          </a:p>
        </p:txBody>
      </p:sp>
      <p:sp>
        <p:nvSpPr>
          <p:cNvPr id="530" name="TextShape 2"/>
          <p:cNvSpPr txBox="1"/>
          <p:nvPr/>
        </p:nvSpPr>
        <p:spPr>
          <a:xfrm>
            <a:off x="335520" y="1917000"/>
            <a:ext cx="10872720" cy="4636800"/>
          </a:xfrm>
          <a:prstGeom prst="rect">
            <a:avLst/>
          </a:prstGeom>
          <a:noFill/>
          <a:ln>
            <a:noFill/>
          </a:ln>
        </p:spPr>
        <p:txBody>
          <a:bodyPr>
            <a:normAutofit/>
          </a:bodyPr>
          <a:p>
            <a:pPr lvl="2" marL="411480" indent="-411120">
              <a:lnSpc>
                <a:spcPct val="85000"/>
              </a:lnSpc>
              <a:spcBef>
                <a:spcPts val="451"/>
              </a:spcBef>
              <a:buClr>
                <a:srgbClr val="000000"/>
              </a:buClr>
              <a:buFont typeface="Arial"/>
              <a:buChar char=" "/>
            </a:pPr>
            <a:r>
              <a:rPr b="0" lang="es-ES" sz="2000" spc="-1" strike="noStrike">
                <a:solidFill>
                  <a:srgbClr val="000000"/>
                </a:solidFill>
                <a:latin typeface="Calibri Light"/>
              </a:rPr>
              <a:t>El modelo preliminar de comportamiento contiene :</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Wingdings" charset="2"/>
              <a:buChar char=""/>
            </a:pPr>
            <a:r>
              <a:rPr b="0" lang="es-ES" sz="2000" spc="-1" strike="noStrike">
                <a:solidFill>
                  <a:srgbClr val="000000"/>
                </a:solidFill>
                <a:latin typeface="Calibri Light"/>
              </a:rPr>
              <a:t>Un diagrama preliminar de flujo de datos del sistema (DFD)</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Wingdings" charset="2"/>
              <a:buChar char=""/>
            </a:pPr>
            <a:r>
              <a:rPr b="0" lang="es-ES" sz="2000" spc="-1" strike="noStrike">
                <a:solidFill>
                  <a:srgbClr val="000000"/>
                </a:solidFill>
                <a:latin typeface="Calibri Light"/>
              </a:rPr>
              <a:t>Un diagrama preliminar de entidad-relación (DER)</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Wingdings" charset="2"/>
              <a:buChar char=""/>
            </a:pPr>
            <a:r>
              <a:rPr b="0" lang="es-ES" sz="2000" spc="-1" strike="noStrike">
                <a:solidFill>
                  <a:srgbClr val="000000"/>
                </a:solidFill>
                <a:latin typeface="Calibri Light"/>
              </a:rPr>
              <a:t>Una primer versión del diccionario de datos (DD)</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Wingdings" charset="2"/>
              <a:buChar char=""/>
            </a:pPr>
            <a:r>
              <a:rPr b="0" lang="es-ES" sz="2000" spc="-1" strike="noStrike">
                <a:solidFill>
                  <a:srgbClr val="000000"/>
                </a:solidFill>
                <a:latin typeface="Calibri Light"/>
              </a:rPr>
              <a:t>Un diagrama de transición de estados (DTE)</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lang="es-ES" sz="2000" spc="-1" strike="noStrike">
                <a:solidFill>
                  <a:srgbClr val="000000"/>
                </a:solidFill>
                <a:latin typeface="Calibri Light"/>
              </a:rPr>
              <a:t>El desarrollo descendente del modelo preliminar propone partir directamente del diagrama de contexto y obtener una primera versión (Nivel 0) del DFD. Problema: Parálisis del análisis.</a:t>
            </a:r>
            <a:endParaRPr b="0" lang="es-ES" sz="20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lang="es-ES" sz="2000" spc="-1" strike="noStrike">
                <a:solidFill>
                  <a:srgbClr val="000000"/>
                </a:solidFill>
                <a:latin typeface="Calibri Light"/>
              </a:rPr>
              <a:t>Yourdon propone partir de la lista de acontecimientos y obtener una primera versión (Nivel “N”) del DFD. Luego ir obteniendo los niveles superiores (N-1, N-2,…) hasta llegar al Nivel 0 y los niveles inferiores (N+1, N+2,…) hasta que no se pueda descender más.</a:t>
            </a:r>
            <a:endParaRPr b="0" lang="es-ES" sz="2000" spc="-1" strike="noStrike">
              <a:solidFill>
                <a:srgbClr val="262626"/>
              </a:solidFill>
              <a:latin typeface="Calibri Light"/>
            </a:endParaRPr>
          </a:p>
        </p:txBody>
      </p:sp>
      <p:sp>
        <p:nvSpPr>
          <p:cNvPr id="531"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32" name="TextShape 4"/>
          <p:cNvSpPr txBox="1"/>
          <p:nvPr/>
        </p:nvSpPr>
        <p:spPr>
          <a:xfrm>
            <a:off x="11375640" y="5649120"/>
            <a:ext cx="731160" cy="396000"/>
          </a:xfrm>
          <a:prstGeom prst="rect">
            <a:avLst/>
          </a:prstGeom>
          <a:noFill/>
          <a:ln>
            <a:noFill/>
          </a:ln>
        </p:spPr>
        <p:txBody>
          <a:bodyPr anchor="b"/>
          <a:p>
            <a:pPr algn="r">
              <a:lnSpc>
                <a:spcPct val="100000"/>
              </a:lnSpc>
            </a:pPr>
            <a:fld id="{A9DCAB4A-734C-4E64-AF4D-7102C0449E68}"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extShape 1"/>
          <p:cNvSpPr txBox="1"/>
          <p:nvPr/>
        </p:nvSpPr>
        <p:spPr>
          <a:xfrm>
            <a:off x="263520" y="188640"/>
            <a:ext cx="10159560" cy="114264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a:t>
            </a:r>
            <a:br/>
            <a:r>
              <a:rPr b="0" lang="es-ES" sz="3600" spc="-89" strike="noStrike">
                <a:solidFill>
                  <a:srgbClr val="c00000"/>
                </a:solidFill>
                <a:latin typeface="Calibri Light"/>
              </a:rPr>
              <a:t>Modelo de comportamiento</a:t>
            </a:r>
            <a:endParaRPr b="0" lang="es-ES" sz="3600" spc="-1" strike="noStrike">
              <a:solidFill>
                <a:srgbClr val="000000"/>
              </a:solidFill>
              <a:latin typeface="Calibri Light"/>
            </a:endParaRPr>
          </a:p>
        </p:txBody>
      </p:sp>
      <p:sp>
        <p:nvSpPr>
          <p:cNvPr id="534" name="TextShape 2"/>
          <p:cNvSpPr txBox="1"/>
          <p:nvPr/>
        </p:nvSpPr>
        <p:spPr>
          <a:xfrm>
            <a:off x="-240840" y="1706400"/>
            <a:ext cx="8229240" cy="4527000"/>
          </a:xfrm>
          <a:prstGeom prst="rect">
            <a:avLst/>
          </a:prstGeom>
          <a:noFill/>
          <a:ln>
            <a:noFill/>
          </a:ln>
        </p:spPr>
        <p:txBody>
          <a:bodyPr>
            <a:normAutofit/>
          </a:bodyPr>
          <a:p>
            <a:pPr lvl="1" marL="260640" indent="-256680">
              <a:lnSpc>
                <a:spcPct val="85000"/>
              </a:lnSpc>
              <a:spcBef>
                <a:spcPts val="451"/>
              </a:spcBef>
              <a:buClr>
                <a:srgbClr val="000000"/>
              </a:buClr>
              <a:buFont typeface="Arial"/>
              <a:buChar char=" "/>
            </a:pPr>
            <a:r>
              <a:rPr b="0" lang="es-ES" sz="2000" spc="-1" strike="noStrike">
                <a:solidFill>
                  <a:srgbClr val="000000"/>
                </a:solidFill>
                <a:latin typeface="Calibri Light"/>
              </a:rPr>
              <a:t>Descomposición en Niveles</a:t>
            </a:r>
            <a:endParaRPr b="0" i="1" lang="es-ES" sz="20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2000" spc="-1" strike="noStrike">
                <a:solidFill>
                  <a:srgbClr val="000000"/>
                </a:solidFill>
                <a:latin typeface="Calibri Light"/>
              </a:rPr>
              <a:t>Ventajas</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Ayuda a construir la especificación de arriba abajo</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Distintos niveles pueden ir dirigidos a personas diferentes (directivos y usuarios)</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Facilita el trabajo de los analistas (trabajo paralelo de modelado)</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Facilita la documentación del sistema</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535"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36" name="TextShape 4"/>
          <p:cNvSpPr txBox="1"/>
          <p:nvPr/>
        </p:nvSpPr>
        <p:spPr>
          <a:xfrm>
            <a:off x="11375640" y="5649120"/>
            <a:ext cx="731160" cy="396000"/>
          </a:xfrm>
          <a:prstGeom prst="rect">
            <a:avLst/>
          </a:prstGeom>
          <a:noFill/>
          <a:ln>
            <a:noFill/>
          </a:ln>
        </p:spPr>
        <p:txBody>
          <a:bodyPr anchor="b"/>
          <a:p>
            <a:pPr algn="r">
              <a:lnSpc>
                <a:spcPct val="100000"/>
              </a:lnSpc>
            </a:pPr>
            <a:fld id="{B9CAFEED-BE09-457F-92C4-09EE53C56700}" type="slidenum">
              <a:rPr b="0" lang="es-AR" sz="4000" spc="-1" strike="noStrike">
                <a:solidFill>
                  <a:srgbClr val="c00000"/>
                </a:solidFill>
                <a:latin typeface="Calibri Light"/>
              </a:rPr>
              <a:t>&lt;número&gt;</a:t>
            </a:fld>
            <a:endParaRPr b="0" lang="es-AR" sz="4000" spc="-1" strike="noStrike">
              <a:latin typeface="Times New Roman"/>
            </a:endParaRPr>
          </a:p>
        </p:txBody>
      </p:sp>
      <p:pic>
        <p:nvPicPr>
          <p:cNvPr id="537" name="3 Imagen" descr=""/>
          <p:cNvPicPr/>
          <p:nvPr/>
        </p:nvPicPr>
        <p:blipFill>
          <a:blip r:embed="rId1"/>
          <a:stretch/>
        </p:blipFill>
        <p:spPr>
          <a:xfrm>
            <a:off x="6239880" y="3970080"/>
            <a:ext cx="4838400" cy="2561760"/>
          </a:xfrm>
          <a:prstGeom prst="rect">
            <a:avLst/>
          </a:prstGeom>
          <a:ln>
            <a:noFill/>
          </a:ln>
        </p:spPr>
      </p:pic>
      <p:pic>
        <p:nvPicPr>
          <p:cNvPr id="538" name="5 Imagen" descr=""/>
          <p:cNvPicPr/>
          <p:nvPr/>
        </p:nvPicPr>
        <p:blipFill>
          <a:blip r:embed="rId2"/>
          <a:stretch/>
        </p:blipFill>
        <p:spPr>
          <a:xfrm>
            <a:off x="374400" y="4221000"/>
            <a:ext cx="4376160" cy="2533320"/>
          </a:xfrm>
          <a:prstGeom prst="rect">
            <a:avLst/>
          </a:prstGeom>
          <a:ln>
            <a:noFill/>
          </a:ln>
        </p:spPr>
      </p:pic>
      <p:pic>
        <p:nvPicPr>
          <p:cNvPr id="539" name="7 Imagen" descr=""/>
          <p:cNvPicPr/>
          <p:nvPr/>
        </p:nvPicPr>
        <p:blipFill>
          <a:blip r:embed="rId3"/>
          <a:stretch/>
        </p:blipFill>
        <p:spPr>
          <a:xfrm>
            <a:off x="7680240" y="548640"/>
            <a:ext cx="4380480" cy="2880000"/>
          </a:xfrm>
          <a:prstGeom prst="rect">
            <a:avLst/>
          </a:prstGeom>
          <a:ln>
            <a:noFill/>
          </a:ln>
        </p:spPr>
      </p:pic>
    </p:spTree>
  </p:cSld>
  <p:transition spd="med">
    <p:fade/>
  </p:transition>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609480" y="274680"/>
            <a:ext cx="11390760" cy="114264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Modelo de comportamiento</a:t>
            </a:r>
            <a:endParaRPr b="0" lang="es-ES" sz="3600" spc="-1" strike="noStrike">
              <a:solidFill>
                <a:srgbClr val="000000"/>
              </a:solidFill>
              <a:latin typeface="Calibri Light"/>
            </a:endParaRPr>
          </a:p>
        </p:txBody>
      </p:sp>
      <p:sp>
        <p:nvSpPr>
          <p:cNvPr id="541" name="TextShape 2"/>
          <p:cNvSpPr txBox="1"/>
          <p:nvPr/>
        </p:nvSpPr>
        <p:spPr>
          <a:xfrm>
            <a:off x="1981080" y="1917000"/>
            <a:ext cx="8229240" cy="4636800"/>
          </a:xfrm>
          <a:prstGeom prst="rect">
            <a:avLst/>
          </a:prstGeom>
          <a:noFill/>
          <a:ln>
            <a:noFill/>
          </a:ln>
        </p:spPr>
        <p:txBody>
          <a:bodyPr>
            <a:normAutofit/>
          </a:bodyPr>
          <a:p>
            <a:pPr lvl="2" marL="411480" indent="-411120">
              <a:lnSpc>
                <a:spcPct val="85000"/>
              </a:lnSpc>
              <a:spcBef>
                <a:spcPts val="451"/>
              </a:spcBef>
              <a:buClr>
                <a:srgbClr val="000000"/>
              </a:buClr>
              <a:buFont typeface="Arial"/>
              <a:buChar char=" "/>
            </a:pPr>
            <a:r>
              <a:rPr b="1" i="1" lang="es-ES" sz="2400" spc="-1" strike="noStrike">
                <a:solidFill>
                  <a:srgbClr val="000000"/>
                </a:solidFill>
                <a:latin typeface="Calibri Light"/>
              </a:rPr>
              <a:t>Nivelación de un DFD</a:t>
            </a:r>
            <a:endParaRPr b="0" lang="es-ES" sz="24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A partir del DFD preliminar se realizan nivelaciones</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1" lang="es-ES" sz="2000" spc="-1" strike="noStrike">
                <a:solidFill>
                  <a:srgbClr val="000000"/>
                </a:solidFill>
                <a:latin typeface="Calibri Light"/>
              </a:rPr>
              <a:t>Ascendentes </a:t>
            </a:r>
            <a:endParaRPr b="0" lang="es-ES" sz="2000" spc="-1" strike="noStrike">
              <a:solidFill>
                <a:srgbClr val="262626"/>
              </a:solidFill>
              <a:latin typeface="Calibri Light"/>
            </a:endParaRPr>
          </a:p>
          <a:p>
            <a:pPr lvl="4" marL="822960" indent="-822600">
              <a:lnSpc>
                <a:spcPct val="85000"/>
              </a:lnSpc>
              <a:spcBef>
                <a:spcPts val="451"/>
              </a:spcBef>
              <a:buClr>
                <a:srgbClr val="000000"/>
              </a:buClr>
              <a:buFont typeface="Arial"/>
              <a:buChar char=" "/>
            </a:pPr>
            <a:r>
              <a:rPr b="0" lang="es-ES" sz="1800" spc="-1" strike="noStrike">
                <a:solidFill>
                  <a:srgbClr val="000000"/>
                </a:solidFill>
                <a:latin typeface="Calibri Light"/>
              </a:rPr>
              <a:t>Agrupa las burbujas con algún criterio</a:t>
            </a:r>
            <a:endParaRPr b="0" lang="es-ES" sz="18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1" lang="es-ES" sz="2000" spc="-1" strike="noStrike">
                <a:solidFill>
                  <a:srgbClr val="000000"/>
                </a:solidFill>
                <a:latin typeface="Calibri Light"/>
              </a:rPr>
              <a:t>Descendentes </a:t>
            </a:r>
            <a:endParaRPr b="0" lang="es-ES" sz="2000" spc="-1" strike="noStrike">
              <a:solidFill>
                <a:srgbClr val="262626"/>
              </a:solidFill>
              <a:latin typeface="Calibri Light"/>
            </a:endParaRPr>
          </a:p>
          <a:p>
            <a:pPr lvl="4" marL="822960" indent="-822600">
              <a:lnSpc>
                <a:spcPct val="85000"/>
              </a:lnSpc>
              <a:spcBef>
                <a:spcPts val="451"/>
              </a:spcBef>
              <a:buClr>
                <a:srgbClr val="000000"/>
              </a:buClr>
              <a:buFont typeface="Arial"/>
              <a:buChar char=" "/>
            </a:pPr>
            <a:r>
              <a:rPr b="0" lang="es-ES" sz="1800" spc="-1" strike="noStrike">
                <a:solidFill>
                  <a:srgbClr val="000000"/>
                </a:solidFill>
                <a:latin typeface="Calibri Light"/>
              </a:rPr>
              <a:t>Descompone las burbujas funcionalmente</a:t>
            </a:r>
            <a:endParaRPr b="0" lang="es-ES" sz="1800" spc="-1" strike="noStrike">
              <a:solidFill>
                <a:srgbClr val="262626"/>
              </a:solidFill>
              <a:latin typeface="Calibri Light"/>
            </a:endParaRPr>
          </a:p>
        </p:txBody>
      </p:sp>
      <p:sp>
        <p:nvSpPr>
          <p:cNvPr id="542"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43" name="TextShape 4"/>
          <p:cNvSpPr txBox="1"/>
          <p:nvPr/>
        </p:nvSpPr>
        <p:spPr>
          <a:xfrm>
            <a:off x="11375640" y="5649120"/>
            <a:ext cx="731160" cy="396000"/>
          </a:xfrm>
          <a:prstGeom prst="rect">
            <a:avLst/>
          </a:prstGeom>
          <a:noFill/>
          <a:ln>
            <a:noFill/>
          </a:ln>
        </p:spPr>
        <p:txBody>
          <a:bodyPr anchor="b"/>
          <a:p>
            <a:pPr algn="r">
              <a:lnSpc>
                <a:spcPct val="100000"/>
              </a:lnSpc>
            </a:pPr>
            <a:fld id="{89E5A8AE-ECD0-4939-97A4-5BF1CCAA2E39}"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Shape 1"/>
          <p:cNvSpPr txBox="1"/>
          <p:nvPr/>
        </p:nvSpPr>
        <p:spPr>
          <a:xfrm>
            <a:off x="609480" y="274680"/>
            <a:ext cx="11318760" cy="114264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Modelo de comportamiento</a:t>
            </a:r>
            <a:endParaRPr b="0" lang="es-ES" sz="3600" spc="-1" strike="noStrike">
              <a:solidFill>
                <a:srgbClr val="000000"/>
              </a:solidFill>
              <a:latin typeface="Calibri Light"/>
            </a:endParaRPr>
          </a:p>
        </p:txBody>
      </p:sp>
      <p:sp>
        <p:nvSpPr>
          <p:cNvPr id="545" name="TextShape 2"/>
          <p:cNvSpPr txBox="1"/>
          <p:nvPr/>
        </p:nvSpPr>
        <p:spPr>
          <a:xfrm>
            <a:off x="357840" y="1774800"/>
            <a:ext cx="4585680" cy="36720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1" lang="es-ES" sz="2800" spc="-1" strike="noStrike">
                <a:solidFill>
                  <a:srgbClr val="000000"/>
                </a:solidFill>
                <a:latin typeface="Calibri Light"/>
              </a:rPr>
              <a:t>Nivelación de un DFD</a:t>
            </a:r>
            <a:endParaRPr b="0" lang="es-ES" sz="28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1" lang="es-ES" sz="2400" spc="-1" strike="noStrike">
                <a:solidFill>
                  <a:srgbClr val="000000"/>
                </a:solidFill>
                <a:latin typeface="Calibri Light"/>
              </a:rPr>
              <a:t>Ascendentes</a:t>
            </a:r>
            <a:endParaRPr b="0" i="1" lang="es-ES" sz="24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Tiene una utilidad de presentación al usuario.</a:t>
            </a:r>
            <a:endParaRPr b="0"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El DFD preliminar tiene un proceso por cada acontecimiento </a:t>
            </a:r>
            <a:endParaRPr b="0" lang="es-ES" sz="18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1800" spc="-1" strike="noStrike">
                <a:solidFill>
                  <a:srgbClr val="000000"/>
                </a:solidFill>
                <a:latin typeface="Calibri Light"/>
              </a:rPr>
              <a:t>==&gt;  puede tener 50 burbujas</a:t>
            </a:r>
            <a:endParaRPr b="0"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El proceso de nivelación ascendente tiende a agrupar las burbujas con algún criterio:</a:t>
            </a:r>
            <a:endParaRPr b="0" lang="es-ES" sz="18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1800" spc="-1" strike="noStrike">
                <a:solidFill>
                  <a:srgbClr val="000000"/>
                </a:solidFill>
                <a:latin typeface="Calibri Light"/>
              </a:rPr>
              <a:t>Utilizando el principio de “ocultamiento de la información” agrupa los procesos que acceden al mismo almacenamiento.</a:t>
            </a:r>
            <a:endParaRPr b="0" lang="es-ES" sz="1800" spc="-1" strike="noStrike">
              <a:solidFill>
                <a:srgbClr val="262626"/>
              </a:solidFill>
              <a:latin typeface="Calibri Light"/>
            </a:endParaRPr>
          </a:p>
        </p:txBody>
      </p:sp>
      <p:sp>
        <p:nvSpPr>
          <p:cNvPr id="546"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47" name="TextShape 4"/>
          <p:cNvSpPr txBox="1"/>
          <p:nvPr/>
        </p:nvSpPr>
        <p:spPr>
          <a:xfrm>
            <a:off x="11375640" y="5649120"/>
            <a:ext cx="731160" cy="396000"/>
          </a:xfrm>
          <a:prstGeom prst="rect">
            <a:avLst/>
          </a:prstGeom>
          <a:noFill/>
          <a:ln>
            <a:noFill/>
          </a:ln>
        </p:spPr>
        <p:txBody>
          <a:bodyPr anchor="b"/>
          <a:p>
            <a:pPr algn="r">
              <a:lnSpc>
                <a:spcPct val="100000"/>
              </a:lnSpc>
            </a:pPr>
            <a:fld id="{58ECBC51-A698-45A4-A233-223B907FFE98}" type="slidenum">
              <a:rPr b="0" lang="es-AR" sz="4000" spc="-1" strike="noStrike">
                <a:solidFill>
                  <a:srgbClr val="c00000"/>
                </a:solidFill>
                <a:latin typeface="Calibri Light"/>
              </a:rPr>
              <a:t>&lt;número&gt;</a:t>
            </a:fld>
            <a:endParaRPr b="0" lang="es-AR" sz="4000" spc="-1" strike="noStrike">
              <a:latin typeface="Times New Roman"/>
            </a:endParaRPr>
          </a:p>
        </p:txBody>
      </p:sp>
      <p:pic>
        <p:nvPicPr>
          <p:cNvPr id="548" name="5 Imagen" descr=""/>
          <p:cNvPicPr/>
          <p:nvPr/>
        </p:nvPicPr>
        <p:blipFill>
          <a:blip r:embed="rId1"/>
          <a:stretch/>
        </p:blipFill>
        <p:spPr>
          <a:xfrm>
            <a:off x="4943880" y="1382040"/>
            <a:ext cx="7108920" cy="4494960"/>
          </a:xfrm>
          <a:prstGeom prst="rect">
            <a:avLst/>
          </a:prstGeom>
          <a:ln>
            <a:noFill/>
          </a:ln>
        </p:spPr>
      </p:pic>
    </p:spTree>
  </p:cSld>
  <p:transition spd="med">
    <p:fade/>
  </p:transition>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191520" y="274680"/>
            <a:ext cx="11593080" cy="114264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Modelo de comportamiento</a:t>
            </a:r>
            <a:endParaRPr b="0" lang="es-ES" sz="3600" spc="-1" strike="noStrike">
              <a:solidFill>
                <a:srgbClr val="000000"/>
              </a:solidFill>
              <a:latin typeface="Calibri Light"/>
            </a:endParaRPr>
          </a:p>
        </p:txBody>
      </p:sp>
      <p:sp>
        <p:nvSpPr>
          <p:cNvPr id="550" name="TextShape 2"/>
          <p:cNvSpPr txBox="1"/>
          <p:nvPr/>
        </p:nvSpPr>
        <p:spPr>
          <a:xfrm>
            <a:off x="5231880" y="2025000"/>
            <a:ext cx="5760360" cy="35280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1" lang="es-ES" sz="2800" spc="-1" strike="noStrike">
                <a:solidFill>
                  <a:srgbClr val="000000"/>
                </a:solidFill>
                <a:latin typeface="Calibri Light"/>
              </a:rPr>
              <a:t>Nivelación de un DFD</a:t>
            </a:r>
            <a:endParaRPr b="0" lang="es-ES" sz="28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1" lang="es-ES" sz="2400" spc="-1" strike="noStrike">
                <a:solidFill>
                  <a:srgbClr val="000000"/>
                </a:solidFill>
                <a:latin typeface="Calibri Light"/>
              </a:rPr>
              <a:t>Descendentes</a:t>
            </a:r>
            <a:endParaRPr b="0" i="1" lang="es-ES" sz="24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Esto se logra produciendo una descomposición funcional de las burbujas.</a:t>
            </a:r>
            <a:endParaRPr b="0" lang="es-ES" sz="18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1800" spc="-1" strike="noStrike">
                <a:solidFill>
                  <a:srgbClr val="000000"/>
                </a:solidFill>
                <a:latin typeface="Calibri Light"/>
              </a:rPr>
              <a:t>Las burbujas que no tienen más explosiones son las “burbujas primitivas” </a:t>
            </a:r>
            <a:endParaRPr b="0" lang="es-ES" sz="1800" spc="-1" strike="noStrike">
              <a:solidFill>
                <a:srgbClr val="262626"/>
              </a:solidFill>
              <a:latin typeface="Calibri Light"/>
            </a:endParaRPr>
          </a:p>
        </p:txBody>
      </p:sp>
      <p:sp>
        <p:nvSpPr>
          <p:cNvPr id="551"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52" name="TextShape 4"/>
          <p:cNvSpPr txBox="1"/>
          <p:nvPr/>
        </p:nvSpPr>
        <p:spPr>
          <a:xfrm>
            <a:off x="11375640" y="5649120"/>
            <a:ext cx="731160" cy="396000"/>
          </a:xfrm>
          <a:prstGeom prst="rect">
            <a:avLst/>
          </a:prstGeom>
          <a:noFill/>
          <a:ln>
            <a:noFill/>
          </a:ln>
        </p:spPr>
        <p:txBody>
          <a:bodyPr anchor="b"/>
          <a:p>
            <a:pPr algn="r">
              <a:lnSpc>
                <a:spcPct val="100000"/>
              </a:lnSpc>
            </a:pPr>
            <a:fld id="{9699A17C-F64B-48E1-A014-0279EF0A280A}" type="slidenum">
              <a:rPr b="0" lang="es-AR" sz="4000" spc="-1" strike="noStrike">
                <a:solidFill>
                  <a:srgbClr val="c00000"/>
                </a:solidFill>
                <a:latin typeface="Calibri Light"/>
              </a:rPr>
              <a:t>&lt;número&gt;</a:t>
            </a:fld>
            <a:endParaRPr b="0" lang="es-AR" sz="4000" spc="-1" strike="noStrike">
              <a:latin typeface="Times New Roman"/>
            </a:endParaRPr>
          </a:p>
        </p:txBody>
      </p:sp>
      <p:pic>
        <p:nvPicPr>
          <p:cNvPr id="553" name="3 Imagen" descr=""/>
          <p:cNvPicPr/>
          <p:nvPr/>
        </p:nvPicPr>
        <p:blipFill>
          <a:blip r:embed="rId1"/>
          <a:stretch/>
        </p:blipFill>
        <p:spPr>
          <a:xfrm>
            <a:off x="84600" y="1196640"/>
            <a:ext cx="4843080" cy="5184360"/>
          </a:xfrm>
          <a:prstGeom prst="rect">
            <a:avLst/>
          </a:prstGeom>
          <a:ln>
            <a:noFill/>
          </a:ln>
        </p:spPr>
      </p:pic>
    </p:spTree>
  </p:cSld>
  <p:transition spd="med">
    <p:fade/>
  </p:transition>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551520" y="2050920"/>
            <a:ext cx="10780560" cy="613080"/>
          </a:xfrm>
          <a:prstGeom prst="rect">
            <a:avLst/>
          </a:prstGeom>
          <a:noFill/>
          <a:ln>
            <a:noFill/>
          </a:ln>
        </p:spPr>
        <p:txBody>
          <a:bodyPr anchor="b"/>
          <a:p>
            <a:pPr>
              <a:lnSpc>
                <a:spcPct val="85000"/>
              </a:lnSpc>
            </a:pPr>
            <a:r>
              <a:rPr b="0" lang="es-ES" sz="5400" spc="-89" strike="noStrike">
                <a:solidFill>
                  <a:srgbClr val="c00000"/>
                </a:solidFill>
                <a:latin typeface="Calibri Light"/>
              </a:rPr>
              <a:t>Técnicas de Especificación de Requerimientos</a:t>
            </a:r>
            <a:endParaRPr b="0" lang="es-ES" sz="5400" spc="-1" strike="noStrike">
              <a:solidFill>
                <a:srgbClr val="000000"/>
              </a:solidFill>
              <a:latin typeface="Calibri Light"/>
            </a:endParaRPr>
          </a:p>
        </p:txBody>
      </p:sp>
      <p:sp>
        <p:nvSpPr>
          <p:cNvPr id="453" name="TextShape 2"/>
          <p:cNvSpPr txBox="1"/>
          <p:nvPr/>
        </p:nvSpPr>
        <p:spPr>
          <a:xfrm>
            <a:off x="551520" y="4359600"/>
            <a:ext cx="9228960" cy="533160"/>
          </a:xfrm>
          <a:prstGeom prst="rect">
            <a:avLst/>
          </a:prstGeom>
          <a:noFill/>
          <a:ln>
            <a:noFill/>
          </a:ln>
        </p:spPr>
        <p:txBody>
          <a:bodyPr/>
          <a:p>
            <a:pPr>
              <a:lnSpc>
                <a:spcPct val="90000"/>
              </a:lnSpc>
              <a:spcBef>
                <a:spcPts val="975"/>
              </a:spcBef>
            </a:pPr>
            <a:r>
              <a:rPr b="0" lang="es-ES" sz="4000" spc="-1" strike="noStrike">
                <a:solidFill>
                  <a:srgbClr val="c00000"/>
                </a:solidFill>
                <a:latin typeface="Calibri Light"/>
              </a:rPr>
              <a:t>Análisis Estructurado </a:t>
            </a:r>
            <a:endParaRPr b="0" lang="es-ES" sz="4000" spc="-1" strike="noStrike">
              <a:solidFill>
                <a:srgbClr val="262626"/>
              </a:solidFill>
              <a:latin typeface="Calibri Light"/>
            </a:endParaRPr>
          </a:p>
        </p:txBody>
      </p:sp>
      <p:sp>
        <p:nvSpPr>
          <p:cNvPr id="454" name="TextShape 3"/>
          <p:cNvSpPr txBox="1"/>
          <p:nvPr/>
        </p:nvSpPr>
        <p:spPr>
          <a:xfrm>
            <a:off x="685800" y="6481080"/>
            <a:ext cx="2241360" cy="30168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455" name="TextShape 4"/>
          <p:cNvSpPr txBox="1"/>
          <p:nvPr/>
        </p:nvSpPr>
        <p:spPr>
          <a:xfrm>
            <a:off x="9266040" y="2781000"/>
            <a:ext cx="2925720" cy="1396800"/>
          </a:xfrm>
          <a:prstGeom prst="rect">
            <a:avLst/>
          </a:prstGeom>
          <a:noFill/>
          <a:ln>
            <a:noFill/>
          </a:ln>
        </p:spPr>
        <p:txBody>
          <a:bodyPr anchor="b"/>
          <a:p>
            <a:pPr algn="r">
              <a:lnSpc>
                <a:spcPct val="100000"/>
              </a:lnSpc>
            </a:pPr>
            <a:fld id="{4C7A6A47-84EE-4DE5-98A4-D8CC94B10263}"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extShape 1"/>
          <p:cNvSpPr txBox="1"/>
          <p:nvPr/>
        </p:nvSpPr>
        <p:spPr>
          <a:xfrm>
            <a:off x="551520" y="2050920"/>
            <a:ext cx="10780560" cy="613080"/>
          </a:xfrm>
          <a:prstGeom prst="rect">
            <a:avLst/>
          </a:prstGeom>
          <a:noFill/>
          <a:ln>
            <a:noFill/>
          </a:ln>
        </p:spPr>
        <p:txBody>
          <a:bodyPr anchor="b"/>
          <a:p>
            <a:pPr>
              <a:lnSpc>
                <a:spcPct val="85000"/>
              </a:lnSpc>
            </a:pPr>
            <a:r>
              <a:rPr b="0" lang="es-ES" sz="5400" spc="-89" strike="noStrike">
                <a:solidFill>
                  <a:srgbClr val="c00000"/>
                </a:solidFill>
                <a:latin typeface="Calibri Light"/>
              </a:rPr>
              <a:t>Modelos de Proceso</a:t>
            </a:r>
            <a:endParaRPr b="0" lang="es-ES" sz="5400" spc="-1" strike="noStrike">
              <a:solidFill>
                <a:srgbClr val="000000"/>
              </a:solidFill>
              <a:latin typeface="Calibri Light"/>
            </a:endParaRPr>
          </a:p>
        </p:txBody>
      </p:sp>
      <p:sp>
        <p:nvSpPr>
          <p:cNvPr id="555" name="TextShape 2"/>
          <p:cNvSpPr txBox="1"/>
          <p:nvPr/>
        </p:nvSpPr>
        <p:spPr>
          <a:xfrm>
            <a:off x="551520" y="4359600"/>
            <a:ext cx="9228960" cy="533160"/>
          </a:xfrm>
          <a:prstGeom prst="rect">
            <a:avLst/>
          </a:prstGeom>
          <a:noFill/>
          <a:ln>
            <a:noFill/>
          </a:ln>
        </p:spPr>
        <p:txBody>
          <a:bodyPr/>
          <a:p>
            <a:endParaRPr b="0" lang="es-ES" sz="1800" spc="-1" strike="noStrike">
              <a:solidFill>
                <a:srgbClr val="262626"/>
              </a:solidFill>
              <a:latin typeface="Calibri Light"/>
            </a:endParaRPr>
          </a:p>
        </p:txBody>
      </p:sp>
      <p:sp>
        <p:nvSpPr>
          <p:cNvPr id="556" name="TextShape 3"/>
          <p:cNvSpPr txBox="1"/>
          <p:nvPr/>
        </p:nvSpPr>
        <p:spPr>
          <a:xfrm>
            <a:off x="685800" y="6481080"/>
            <a:ext cx="2241360" cy="30168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557" name="TextShape 4"/>
          <p:cNvSpPr txBox="1"/>
          <p:nvPr/>
        </p:nvSpPr>
        <p:spPr>
          <a:xfrm>
            <a:off x="9266040" y="2781000"/>
            <a:ext cx="2925720" cy="1396800"/>
          </a:xfrm>
          <a:prstGeom prst="rect">
            <a:avLst/>
          </a:prstGeom>
          <a:noFill/>
          <a:ln>
            <a:noFill/>
          </a:ln>
        </p:spPr>
        <p:txBody>
          <a:bodyPr anchor="b"/>
          <a:p>
            <a:pPr algn="r">
              <a:lnSpc>
                <a:spcPct val="100000"/>
              </a:lnSpc>
            </a:pPr>
            <a:fld id="{BF1B6E66-C3A3-4E2E-B133-5CE66B1C9555}"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Proceso</a:t>
            </a:r>
            <a:endParaRPr b="0" lang="es-ES" sz="3000" spc="-1" strike="noStrike">
              <a:solidFill>
                <a:srgbClr val="000000"/>
              </a:solidFill>
              <a:latin typeface="Calibri Light"/>
            </a:endParaRPr>
          </a:p>
        </p:txBody>
      </p:sp>
      <p:sp>
        <p:nvSpPr>
          <p:cNvPr id="559" name="TextShape 2"/>
          <p:cNvSpPr txBox="1"/>
          <p:nvPr/>
        </p:nvSpPr>
        <p:spPr>
          <a:xfrm>
            <a:off x="9249480" y="2852640"/>
            <a:ext cx="2925720" cy="1048320"/>
          </a:xfrm>
          <a:prstGeom prst="rect">
            <a:avLst/>
          </a:prstGeom>
          <a:noFill/>
          <a:ln>
            <a:noFill/>
          </a:ln>
        </p:spPr>
        <p:txBody>
          <a:bodyPr anchor="b"/>
          <a:p>
            <a:pPr algn="r">
              <a:lnSpc>
                <a:spcPct val="100000"/>
              </a:lnSpc>
            </a:pPr>
            <a:fld id="{291D27A7-A137-4475-B3D9-E7B68E6AAB52}"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60"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561" name="TextShape 4"/>
          <p:cNvSpPr txBox="1"/>
          <p:nvPr/>
        </p:nvSpPr>
        <p:spPr>
          <a:xfrm>
            <a:off x="623520" y="1902600"/>
            <a:ext cx="1051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Cuando proveemos un servicio o creamos un producto, siempre seguimos una secuencia de pasos para realizar un conjunto de tareas.</a:t>
            </a:r>
            <a:endParaRPr b="0"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Las tareas son realizadas usualmente en el mismo orden.</a:t>
            </a:r>
            <a:endParaRPr b="0"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Por ejemplo, no se puede cocinar una torta antes de que todos los ingredientes sean mezclados.</a:t>
            </a:r>
            <a:endParaRPr b="0"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Se puede pensar que un “conjunto ordenado de tareas” como un proceso.</a:t>
            </a:r>
            <a:endParaRPr b="0" lang="es-ES" sz="2000" spc="-1" strike="noStrike">
              <a:solidFill>
                <a:srgbClr val="262626"/>
              </a:solidFill>
              <a:latin typeface="Calibri Light"/>
            </a:endParaRPr>
          </a:p>
        </p:txBody>
      </p:sp>
      <p:sp>
        <p:nvSpPr>
          <p:cNvPr id="562"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563" name="1 Imagen" descr=""/>
          <p:cNvPicPr/>
          <p:nvPr/>
        </p:nvPicPr>
        <p:blipFill>
          <a:blip r:embed="rId1"/>
          <a:stretch/>
        </p:blipFill>
        <p:spPr>
          <a:xfrm>
            <a:off x="1219320" y="4057920"/>
            <a:ext cx="2452680" cy="2452680"/>
          </a:xfrm>
          <a:prstGeom prst="rect">
            <a:avLst/>
          </a:prstGeom>
          <a:ln>
            <a:noFill/>
          </a:ln>
        </p:spPr>
      </p:pic>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¿Qué es un proceso </a:t>
            </a:r>
            <a:r>
              <a:rPr b="0" lang="es-ES" sz="3000" spc="-89" strike="noStrike" u="sng">
                <a:solidFill>
                  <a:srgbClr val="c00000"/>
                </a:solidFill>
                <a:uFillTx/>
                <a:latin typeface="Calibri Light"/>
              </a:rPr>
              <a:t>de software</a:t>
            </a:r>
            <a:r>
              <a:rPr b="0" lang="es-ES" sz="3000" spc="-89" strike="noStrike">
                <a:solidFill>
                  <a:srgbClr val="c00000"/>
                </a:solidFill>
                <a:latin typeface="Calibri Light"/>
              </a:rPr>
              <a:t>?</a:t>
            </a:r>
            <a:endParaRPr b="0" lang="es-ES" sz="3000" spc="-1" strike="noStrike">
              <a:solidFill>
                <a:srgbClr val="000000"/>
              </a:solidFill>
              <a:latin typeface="Calibri Light"/>
            </a:endParaRPr>
          </a:p>
        </p:txBody>
      </p:sp>
      <p:sp>
        <p:nvSpPr>
          <p:cNvPr id="565" name="TextShape 2"/>
          <p:cNvSpPr txBox="1"/>
          <p:nvPr/>
        </p:nvSpPr>
        <p:spPr>
          <a:xfrm>
            <a:off x="9249480" y="2852640"/>
            <a:ext cx="2925720" cy="1048320"/>
          </a:xfrm>
          <a:prstGeom prst="rect">
            <a:avLst/>
          </a:prstGeom>
          <a:noFill/>
          <a:ln>
            <a:noFill/>
          </a:ln>
        </p:spPr>
        <p:txBody>
          <a:bodyPr anchor="b"/>
          <a:p>
            <a:pPr algn="r">
              <a:lnSpc>
                <a:spcPct val="100000"/>
              </a:lnSpc>
            </a:pPr>
            <a:fld id="{030F4BDE-ED23-4F16-AB68-5F8660CC6EC4}"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66"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Sommerville – Capítulo 2</a:t>
            </a:r>
            <a:endParaRPr b="0" lang="es-ES" sz="830" spc="-1" strike="noStrike">
              <a:solidFill>
                <a:srgbClr val="262626"/>
              </a:solidFill>
              <a:latin typeface="Calibri Light"/>
            </a:endParaRPr>
          </a:p>
          <a:p>
            <a:pPr marL="68760" indent="-68400">
              <a:lnSpc>
                <a:spcPct val="85000"/>
              </a:lnSpc>
            </a:pPr>
            <a:endParaRPr b="0" lang="es-ES" sz="830" spc="-1" strike="noStrike">
              <a:solidFill>
                <a:srgbClr val="262626"/>
              </a:solidFill>
              <a:latin typeface="Calibri Light"/>
            </a:endParaRPr>
          </a:p>
        </p:txBody>
      </p:sp>
      <p:sp>
        <p:nvSpPr>
          <p:cNvPr id="567"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Es un conjunto de actividades y resultados asociados que producen un producto de software.</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568"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569" name="Picture 2" descr=""/>
          <p:cNvPicPr/>
          <p:nvPr/>
        </p:nvPicPr>
        <p:blipFill>
          <a:blip r:embed="rId1"/>
          <a:srcRect l="3045" t="32592" r="-7643" b="407"/>
          <a:stretch/>
        </p:blipFill>
        <p:spPr>
          <a:xfrm>
            <a:off x="2484720" y="3069000"/>
            <a:ext cx="7416360" cy="2664000"/>
          </a:xfrm>
          <a:prstGeom prst="rect">
            <a:avLst/>
          </a:prstGeom>
          <a:ln>
            <a:noFill/>
          </a:ln>
        </p:spPr>
      </p:pic>
      <p:sp>
        <p:nvSpPr>
          <p:cNvPr id="570" name="CustomShape 6"/>
          <p:cNvSpPr/>
          <p:nvPr/>
        </p:nvSpPr>
        <p:spPr>
          <a:xfrm>
            <a:off x="4452840" y="5445360"/>
            <a:ext cx="202680" cy="215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71" name="CustomShape 7"/>
          <p:cNvSpPr/>
          <p:nvPr/>
        </p:nvSpPr>
        <p:spPr>
          <a:xfrm>
            <a:off x="8688240" y="5517360"/>
            <a:ext cx="202680" cy="143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ntr" presetID="10">
                                  <p:stCondLst>
                                    <p:cond delay="0"/>
                                  </p:stCondLst>
                                  <p:childTnLst>
                                    <p:set>
                                      <p:cBhvr>
                                        <p:cTn id="124" dur="1" fill="hold">
                                          <p:stCondLst>
                                            <p:cond delay="0"/>
                                          </p:stCondLst>
                                        </p:cTn>
                                        <p:tgtEl>
                                          <p:spTgt spid="567">
                                            <p:txEl>
                                              <p:pRg st="0" end="0"/>
                                            </p:txEl>
                                          </p:spTgt>
                                        </p:tgtEl>
                                        <p:attrNameLst>
                                          <p:attrName>style.visibility</p:attrName>
                                        </p:attrNameLst>
                                      </p:cBhvr>
                                      <p:to>
                                        <p:strVal val="visible"/>
                                      </p:to>
                                    </p:set>
                                    <p:animEffect filter="fade" transition="in">
                                      <p:cBhvr additive="repl">
                                        <p:cTn id="125" dur="2000"/>
                                        <p:tgtEl>
                                          <p:spTgt spid="567">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¿Qué es un modelo de proceso de software?</a:t>
            </a:r>
            <a:endParaRPr b="0" lang="es-ES" sz="3000" spc="-1" strike="noStrike">
              <a:solidFill>
                <a:srgbClr val="000000"/>
              </a:solidFill>
              <a:latin typeface="Calibri Light"/>
            </a:endParaRPr>
          </a:p>
        </p:txBody>
      </p:sp>
      <p:sp>
        <p:nvSpPr>
          <p:cNvPr id="573" name="TextShape 2"/>
          <p:cNvSpPr txBox="1"/>
          <p:nvPr/>
        </p:nvSpPr>
        <p:spPr>
          <a:xfrm>
            <a:off x="9249480" y="2852640"/>
            <a:ext cx="2925720" cy="1048320"/>
          </a:xfrm>
          <a:prstGeom prst="rect">
            <a:avLst/>
          </a:prstGeom>
          <a:noFill/>
          <a:ln>
            <a:noFill/>
          </a:ln>
        </p:spPr>
        <p:txBody>
          <a:bodyPr anchor="b"/>
          <a:p>
            <a:pPr algn="r">
              <a:lnSpc>
                <a:spcPct val="100000"/>
              </a:lnSpc>
            </a:pPr>
            <a:fld id="{DF47C6FF-CBA4-4B84-8056-4886B044EBF0}"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74"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Sommerville – Capítulo 1</a:t>
            </a:r>
            <a:endParaRPr b="0" lang="es-ES" sz="830" spc="-1" strike="noStrike">
              <a:solidFill>
                <a:srgbClr val="262626"/>
              </a:solidFill>
              <a:latin typeface="Calibri Light"/>
            </a:endParaRPr>
          </a:p>
        </p:txBody>
      </p:sp>
      <p:sp>
        <p:nvSpPr>
          <p:cNvPr id="575"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Es una representación simplificada de un proceso de software que presenta una visión de ese proceso.</a:t>
            </a:r>
            <a:endParaRPr b="0"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Estos modelos pueden incluir actividades que son partes de los procesos y productos de software, y el papel de las personas involucradas.</a:t>
            </a:r>
            <a:endParaRPr b="0" lang="es-ES" sz="2000" spc="-1" strike="noStrike">
              <a:solidFill>
                <a:srgbClr val="262626"/>
              </a:solidFill>
              <a:latin typeface="Calibri Light"/>
            </a:endParaRPr>
          </a:p>
        </p:txBody>
      </p:sp>
      <p:sp>
        <p:nvSpPr>
          <p:cNvPr id="576"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577" name="3 Imagen" descr=""/>
          <p:cNvPicPr/>
          <p:nvPr/>
        </p:nvPicPr>
        <p:blipFill>
          <a:blip r:embed="rId1"/>
          <a:stretch/>
        </p:blipFill>
        <p:spPr>
          <a:xfrm>
            <a:off x="2323800" y="3187800"/>
            <a:ext cx="3838320" cy="3477240"/>
          </a:xfrm>
          <a:prstGeom prst="rect">
            <a:avLst/>
          </a:prstGeom>
          <a:ln>
            <a:noFill/>
          </a:ln>
          <a:effectLst>
            <a:outerShdw algn="tl" blurRad="292100" dir="2700000" dist="139700" rotWithShape="0">
              <a:srgbClr val="333333">
                <a:alpha val="65000"/>
              </a:srgbClr>
            </a:outerShdw>
          </a:effectLst>
        </p:spPr>
      </p:pic>
    </p:spTree>
  </p:cSld>
  <p:timing>
    <p:tnLst>
      <p:par>
        <p:cTn id="126" dur="indefinite" restart="never" nodeType="tmRoot">
          <p:childTnLst>
            <p:seq>
              <p:cTn id="127"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a:t>
            </a:r>
            <a:endParaRPr b="0" lang="es-ES" sz="3000" spc="-1" strike="noStrike">
              <a:solidFill>
                <a:srgbClr val="000000"/>
              </a:solidFill>
              <a:latin typeface="Calibri Light"/>
            </a:endParaRPr>
          </a:p>
        </p:txBody>
      </p:sp>
      <p:sp>
        <p:nvSpPr>
          <p:cNvPr id="579" name="TextShape 2"/>
          <p:cNvSpPr txBox="1"/>
          <p:nvPr/>
        </p:nvSpPr>
        <p:spPr>
          <a:xfrm>
            <a:off x="9249480" y="2852640"/>
            <a:ext cx="2925720" cy="1048320"/>
          </a:xfrm>
          <a:prstGeom prst="rect">
            <a:avLst/>
          </a:prstGeom>
          <a:noFill/>
          <a:ln>
            <a:noFill/>
          </a:ln>
        </p:spPr>
        <p:txBody>
          <a:bodyPr anchor="b"/>
          <a:p>
            <a:pPr algn="r">
              <a:lnSpc>
                <a:spcPct val="100000"/>
              </a:lnSpc>
            </a:pPr>
            <a:fld id="{6DCAC8FB-A593-4239-B1D5-F828306EE8CD}"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80"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581" name="TextShape 4"/>
          <p:cNvSpPr txBox="1"/>
          <p:nvPr/>
        </p:nvSpPr>
        <p:spPr>
          <a:xfrm>
            <a:off x="623520" y="1902600"/>
            <a:ext cx="9792720" cy="4478400"/>
          </a:xfrm>
          <a:prstGeom prst="rect">
            <a:avLst/>
          </a:prstGeom>
          <a:noFill/>
          <a:ln>
            <a:noFill/>
          </a:ln>
        </p:spPr>
        <p:txBody>
          <a:bodyPr/>
          <a:p>
            <a:pPr lvl="1" marL="260640" indent="-256680">
              <a:lnSpc>
                <a:spcPct val="85000"/>
              </a:lnSpc>
              <a:spcBef>
                <a:spcPts val="451"/>
              </a:spcBef>
              <a:buClr>
                <a:srgbClr val="262626"/>
              </a:buClr>
              <a:buFont typeface="Arial"/>
              <a:buChar char=" "/>
            </a:pPr>
            <a:r>
              <a:rPr b="0" lang="es-ES" sz="2800" spc="-1" strike="noStrike">
                <a:solidFill>
                  <a:srgbClr val="262626"/>
                </a:solidFill>
                <a:latin typeface="Calibri Light"/>
              </a:rPr>
              <a:t>Características</a:t>
            </a:r>
            <a:endParaRPr b="0" i="1" lang="es-ES" sz="28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Establece todas las actividades.</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Utiliza recursos, está sujeto a restricciones y genera productos intermedios y finales.</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Puede estar compuesto por subprocesos.</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Cada actividad tiene entradas y salidas definidas.</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Las actividades se organizan en una secuencia.</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Existen principios que orientan sobre las metas de cada actividad.</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Las restricciones pueden aplicarse a una actividad, recurso o producto.</a:t>
            </a:r>
            <a:endParaRPr b="0" lang="es-ES" sz="2400" spc="-1" strike="noStrike">
              <a:solidFill>
                <a:srgbClr val="262626"/>
              </a:solidFill>
              <a:latin typeface="Calibri Light"/>
            </a:endParaRPr>
          </a:p>
        </p:txBody>
      </p:sp>
      <p:sp>
        <p:nvSpPr>
          <p:cNvPr id="582"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128" dur="indefinite" restart="never" nodeType="tmRoot">
          <p:childTnLst>
            <p:seq>
              <p:cTn id="129"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a:t>
            </a:r>
            <a:endParaRPr b="0" lang="es-ES" sz="3000" spc="-1" strike="noStrike">
              <a:solidFill>
                <a:srgbClr val="000000"/>
              </a:solidFill>
              <a:latin typeface="Calibri Light"/>
            </a:endParaRPr>
          </a:p>
        </p:txBody>
      </p:sp>
      <p:sp>
        <p:nvSpPr>
          <p:cNvPr id="584" name="TextShape 2"/>
          <p:cNvSpPr txBox="1"/>
          <p:nvPr/>
        </p:nvSpPr>
        <p:spPr>
          <a:xfrm>
            <a:off x="9249480" y="2852640"/>
            <a:ext cx="2925720" cy="1048320"/>
          </a:xfrm>
          <a:prstGeom prst="rect">
            <a:avLst/>
          </a:prstGeom>
          <a:noFill/>
          <a:ln>
            <a:noFill/>
          </a:ln>
        </p:spPr>
        <p:txBody>
          <a:bodyPr anchor="b"/>
          <a:p>
            <a:pPr algn="r">
              <a:lnSpc>
                <a:spcPct val="100000"/>
              </a:lnSpc>
            </a:pPr>
            <a:fld id="{28125DCF-4CDF-429B-8CCA-08E990CB5BC4}"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85"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586"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1" lang="es-ES" sz="2000" spc="-1" strike="noStrike">
                <a:solidFill>
                  <a:srgbClr val="262626"/>
                </a:solidFill>
                <a:latin typeface="Calibri Light"/>
              </a:rPr>
              <a:t>Ciclo de vida </a:t>
            </a:r>
            <a:endParaRPr b="0" lang="es-ES" sz="20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000" spc="-1" strike="noStrike">
                <a:solidFill>
                  <a:srgbClr val="262626"/>
                </a:solidFill>
                <a:latin typeface="Calibri Light"/>
              </a:rPr>
              <a:t>Proceso que implica la construcción de un producto</a:t>
            </a:r>
            <a:endParaRPr b="0" i="1"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1" lang="es-ES" sz="2000" spc="-1" strike="noStrike">
                <a:solidFill>
                  <a:srgbClr val="262626"/>
                </a:solidFill>
                <a:latin typeface="Calibri Light"/>
              </a:rPr>
              <a:t>Ciclo de vida del Software</a:t>
            </a:r>
            <a:endParaRPr b="0" lang="es-ES" sz="20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000" spc="-1" strike="noStrike">
                <a:solidFill>
                  <a:srgbClr val="262626"/>
                </a:solidFill>
                <a:latin typeface="Calibri Light"/>
              </a:rPr>
              <a:t>Describe la vida del producto de software desde su concepción hasta su implementación, entrega, utilización y mantenimiento</a:t>
            </a:r>
            <a:endParaRPr b="0" i="1"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1" lang="es-ES" sz="2000" spc="-1" strike="noStrike">
                <a:solidFill>
                  <a:srgbClr val="262626"/>
                </a:solidFill>
                <a:latin typeface="Calibri Light"/>
              </a:rPr>
              <a:t>Modelos de proceso de software</a:t>
            </a:r>
            <a:endParaRPr b="0" lang="es-ES" sz="20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000" spc="-1" strike="noStrike">
                <a:solidFill>
                  <a:srgbClr val="262626"/>
                </a:solidFill>
                <a:latin typeface="Calibri Light"/>
              </a:rPr>
              <a:t>Es una representación abstracta de un proceso del software.</a:t>
            </a:r>
            <a:endParaRPr b="0" i="1"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000" spc="-1" strike="noStrike">
                <a:solidFill>
                  <a:srgbClr val="262626"/>
                </a:solidFill>
                <a:latin typeface="Calibri Light"/>
              </a:rPr>
              <a:t>Modelo de proceso </a:t>
            </a:r>
            <a:endParaRPr b="0" lang="es-ES" sz="20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000" spc="-1" strike="noStrike">
                <a:solidFill>
                  <a:srgbClr val="262626"/>
                </a:solidFill>
                <a:latin typeface="Calibri Light"/>
              </a:rPr>
              <a:t>Paradigma de software</a:t>
            </a:r>
            <a:endParaRPr b="0" lang="es-ES" sz="20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000" spc="-1" strike="noStrike">
                <a:solidFill>
                  <a:srgbClr val="262626"/>
                </a:solidFill>
                <a:latin typeface="Calibri Light"/>
              </a:rPr>
              <a:t>Ciclo de vida del software</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587"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
        <p:nvSpPr>
          <p:cNvPr id="588" name="CustomShape 6"/>
          <p:cNvSpPr/>
          <p:nvPr/>
        </p:nvSpPr>
        <p:spPr>
          <a:xfrm>
            <a:off x="6000480" y="4703400"/>
            <a:ext cx="143640" cy="1007640"/>
          </a:xfrm>
          <a:prstGeom prst="rightBrace">
            <a:avLst>
              <a:gd name="adj1" fmla="val 8333"/>
              <a:gd name="adj2" fmla="val 50000"/>
            </a:avLst>
          </a:prstGeom>
          <a:noFill/>
          <a:ln>
            <a:round/>
          </a:ln>
        </p:spPr>
        <p:style>
          <a:lnRef idx="1">
            <a:schemeClr val="accent1"/>
          </a:lnRef>
          <a:fillRef idx="0">
            <a:schemeClr val="accent1"/>
          </a:fillRef>
          <a:effectRef idx="0">
            <a:schemeClr val="accent1"/>
          </a:effectRef>
          <a:fontRef idx="minor"/>
        </p:style>
      </p:sp>
      <p:sp>
        <p:nvSpPr>
          <p:cNvPr id="589" name="CustomShape 7"/>
          <p:cNvSpPr/>
          <p:nvPr/>
        </p:nvSpPr>
        <p:spPr>
          <a:xfrm>
            <a:off x="6096600" y="4838040"/>
            <a:ext cx="28191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Términos Equivalentes </a:t>
            </a:r>
            <a:endParaRPr b="0" lang="es-AR" sz="1800" spc="-1" strike="noStrike">
              <a:latin typeface="Arial"/>
            </a:endParaRPr>
          </a:p>
        </p:txBody>
      </p:sp>
    </p:spTree>
  </p:cSld>
  <p:timing>
    <p:tnLst>
      <p:par>
        <p:cTn id="130" dur="indefinite" restart="never" nodeType="tmRoot">
          <p:childTnLst>
            <p:seq>
              <p:cTn id="131" dur="indefinite" nodeType="mainSeq">
                <p:childTnLst>
                  <p:par>
                    <p:cTn id="132" fill="hold">
                      <p:stCondLst>
                        <p:cond delay="indefinite"/>
                      </p:stCondLst>
                      <p:childTnLst>
                        <p:par>
                          <p:cTn id="133" fill="hold">
                            <p:stCondLst>
                              <p:cond delay="0"/>
                            </p:stCondLst>
                            <p:childTnLst>
                              <p:par>
                                <p:cTn id="134" nodeType="clickEffect" fill="hold" presetClass="entr" presetID="10">
                                  <p:stCondLst>
                                    <p:cond delay="0"/>
                                  </p:stCondLst>
                                  <p:childTnLst>
                                    <p:set>
                                      <p:cBhvr>
                                        <p:cTn id="135" dur="1" fill="hold">
                                          <p:stCondLst>
                                            <p:cond delay="0"/>
                                          </p:stCondLst>
                                        </p:cTn>
                                        <p:tgtEl>
                                          <p:spTgt spid="586">
                                            <p:txEl>
                                              <p:pRg st="0" end="0"/>
                                            </p:txEl>
                                          </p:spTgt>
                                        </p:tgtEl>
                                        <p:attrNameLst>
                                          <p:attrName>style.visibility</p:attrName>
                                        </p:attrNameLst>
                                      </p:cBhvr>
                                      <p:to>
                                        <p:strVal val="visible"/>
                                      </p:to>
                                    </p:set>
                                    <p:animEffect filter="fade" transition="in">
                                      <p:cBhvr additive="repl">
                                        <p:cTn id="136" dur="2000"/>
                                        <p:tgtEl>
                                          <p:spTgt spid="586">
                                            <p:txEl>
                                              <p:pRg st="0" end="0"/>
                                            </p:txEl>
                                          </p:spTgt>
                                        </p:tgtEl>
                                      </p:cBhvr>
                                    </p:animEffect>
                                  </p:childTnLst>
                                </p:cTn>
                              </p:par>
                              <p:par>
                                <p:cTn id="137" nodeType="withEffect" fill="hold" presetClass="entr" presetID="10">
                                  <p:stCondLst>
                                    <p:cond delay="0"/>
                                  </p:stCondLst>
                                  <p:childTnLst>
                                    <p:set>
                                      <p:cBhvr>
                                        <p:cTn id="138" dur="1" fill="hold">
                                          <p:stCondLst>
                                            <p:cond delay="0"/>
                                          </p:stCondLst>
                                        </p:cTn>
                                        <p:tgtEl>
                                          <p:spTgt spid="586">
                                            <p:txEl>
                                              <p:pRg st="1" end="1"/>
                                            </p:txEl>
                                          </p:spTgt>
                                        </p:tgtEl>
                                        <p:attrNameLst>
                                          <p:attrName>style.visibility</p:attrName>
                                        </p:attrNameLst>
                                      </p:cBhvr>
                                      <p:to>
                                        <p:strVal val="visible"/>
                                      </p:to>
                                    </p:set>
                                    <p:animEffect filter="fade" transition="in">
                                      <p:cBhvr additive="repl">
                                        <p:cTn id="139" dur="2000"/>
                                        <p:tgtEl>
                                          <p:spTgt spid="586">
                                            <p:txEl>
                                              <p:pRg st="1" end="1"/>
                                            </p:txEl>
                                          </p:spTgt>
                                        </p:tgtEl>
                                      </p:cBhvr>
                                    </p:animEffec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0">
                                  <p:stCondLst>
                                    <p:cond delay="0"/>
                                  </p:stCondLst>
                                  <p:childTnLst>
                                    <p:set>
                                      <p:cBhvr>
                                        <p:cTn id="143" dur="1" fill="hold">
                                          <p:stCondLst>
                                            <p:cond delay="0"/>
                                          </p:stCondLst>
                                        </p:cTn>
                                        <p:tgtEl>
                                          <p:spTgt spid="586">
                                            <p:txEl>
                                              <p:pRg st="2" end="2"/>
                                            </p:txEl>
                                          </p:spTgt>
                                        </p:tgtEl>
                                        <p:attrNameLst>
                                          <p:attrName>style.visibility</p:attrName>
                                        </p:attrNameLst>
                                      </p:cBhvr>
                                      <p:to>
                                        <p:strVal val="visible"/>
                                      </p:to>
                                    </p:set>
                                    <p:animEffect filter="fade" transition="in">
                                      <p:cBhvr additive="repl">
                                        <p:cTn id="144" dur="2000"/>
                                        <p:tgtEl>
                                          <p:spTgt spid="586">
                                            <p:txEl>
                                              <p:pRg st="2" end="2"/>
                                            </p:txEl>
                                          </p:spTgt>
                                        </p:tgtEl>
                                      </p:cBhvr>
                                    </p:animEffect>
                                  </p:childTnLst>
                                </p:cTn>
                              </p:par>
                              <p:par>
                                <p:cTn id="145" nodeType="withEffect" fill="hold" presetClass="entr" presetID="10">
                                  <p:stCondLst>
                                    <p:cond delay="0"/>
                                  </p:stCondLst>
                                  <p:childTnLst>
                                    <p:set>
                                      <p:cBhvr>
                                        <p:cTn id="146" dur="1" fill="hold">
                                          <p:stCondLst>
                                            <p:cond delay="0"/>
                                          </p:stCondLst>
                                        </p:cTn>
                                        <p:tgtEl>
                                          <p:spTgt spid="586">
                                            <p:txEl>
                                              <p:pRg st="3" end="3"/>
                                            </p:txEl>
                                          </p:spTgt>
                                        </p:tgtEl>
                                        <p:attrNameLst>
                                          <p:attrName>style.visibility</p:attrName>
                                        </p:attrNameLst>
                                      </p:cBhvr>
                                      <p:to>
                                        <p:strVal val="visible"/>
                                      </p:to>
                                    </p:set>
                                    <p:animEffect filter="fade" transition="in">
                                      <p:cBhvr additive="repl">
                                        <p:cTn id="147" dur="2000"/>
                                        <p:tgtEl>
                                          <p:spTgt spid="586">
                                            <p:txEl>
                                              <p:pRg st="3" end="3"/>
                                            </p:txEl>
                                          </p:spTgt>
                                        </p:tgtEl>
                                      </p:cBhvr>
                                    </p:animEffec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0">
                                  <p:stCondLst>
                                    <p:cond delay="0"/>
                                  </p:stCondLst>
                                  <p:childTnLst>
                                    <p:set>
                                      <p:cBhvr>
                                        <p:cTn id="151" dur="1" fill="hold">
                                          <p:stCondLst>
                                            <p:cond delay="0"/>
                                          </p:stCondLst>
                                        </p:cTn>
                                        <p:tgtEl>
                                          <p:spTgt spid="586">
                                            <p:txEl>
                                              <p:pRg st="4" end="4"/>
                                            </p:txEl>
                                          </p:spTgt>
                                        </p:tgtEl>
                                        <p:attrNameLst>
                                          <p:attrName>style.visibility</p:attrName>
                                        </p:attrNameLst>
                                      </p:cBhvr>
                                      <p:to>
                                        <p:strVal val="visible"/>
                                      </p:to>
                                    </p:set>
                                    <p:animEffect filter="fade" transition="in">
                                      <p:cBhvr additive="repl">
                                        <p:cTn id="152" dur="2000"/>
                                        <p:tgtEl>
                                          <p:spTgt spid="586">
                                            <p:txEl>
                                              <p:pRg st="4" end="4"/>
                                            </p:txEl>
                                          </p:spTgt>
                                        </p:tgtEl>
                                      </p:cBhvr>
                                    </p:animEffect>
                                  </p:childTnLst>
                                </p:cTn>
                              </p:par>
                              <p:par>
                                <p:cTn id="153" nodeType="withEffect" fill="hold" presetClass="entr" presetID="10">
                                  <p:stCondLst>
                                    <p:cond delay="0"/>
                                  </p:stCondLst>
                                  <p:childTnLst>
                                    <p:set>
                                      <p:cBhvr>
                                        <p:cTn id="154" dur="1" fill="hold">
                                          <p:stCondLst>
                                            <p:cond delay="0"/>
                                          </p:stCondLst>
                                        </p:cTn>
                                        <p:tgtEl>
                                          <p:spTgt spid="586">
                                            <p:txEl>
                                              <p:pRg st="5" end="5"/>
                                            </p:txEl>
                                          </p:spTgt>
                                        </p:tgtEl>
                                        <p:attrNameLst>
                                          <p:attrName>style.visibility</p:attrName>
                                        </p:attrNameLst>
                                      </p:cBhvr>
                                      <p:to>
                                        <p:strVal val="visible"/>
                                      </p:to>
                                    </p:set>
                                    <p:animEffect filter="fade" transition="in">
                                      <p:cBhvr additive="repl">
                                        <p:cTn id="155" dur="2000"/>
                                        <p:tgtEl>
                                          <p:spTgt spid="586">
                                            <p:txEl>
                                              <p:pRg st="5" end="5"/>
                                            </p:txEl>
                                          </p:spTgt>
                                        </p:tgtEl>
                                      </p:cBhvr>
                                    </p:animEffect>
                                  </p:childTnLst>
                                </p:cTn>
                              </p:par>
                              <p:par>
                                <p:cTn id="156" nodeType="withEffect" fill="hold" presetClass="entr" presetID="10">
                                  <p:stCondLst>
                                    <p:cond delay="0"/>
                                  </p:stCondLst>
                                  <p:childTnLst>
                                    <p:set>
                                      <p:cBhvr>
                                        <p:cTn id="157" dur="1" fill="hold">
                                          <p:stCondLst>
                                            <p:cond delay="0"/>
                                          </p:stCondLst>
                                        </p:cTn>
                                        <p:tgtEl>
                                          <p:spTgt spid="586">
                                            <p:txEl>
                                              <p:pRg st="8" end="8"/>
                                            </p:txEl>
                                          </p:spTgt>
                                        </p:tgtEl>
                                        <p:attrNameLst>
                                          <p:attrName>style.visibility</p:attrName>
                                        </p:attrNameLst>
                                      </p:cBhvr>
                                      <p:to>
                                        <p:strVal val="visible"/>
                                      </p:to>
                                    </p:set>
                                    <p:animEffect filter="fade" transition="in">
                                      <p:cBhvr additive="repl">
                                        <p:cTn id="158" dur="2000"/>
                                        <p:tgtEl>
                                          <p:spTgt spid="586">
                                            <p:txEl>
                                              <p:pRg st="8" end="8"/>
                                            </p:txEl>
                                          </p:spTgt>
                                        </p:tgtEl>
                                      </p:cBhvr>
                                    </p:animEffect>
                                  </p:childTnLst>
                                </p:cTn>
                              </p:par>
                              <p:par>
                                <p:cTn id="159" nodeType="withEffect" fill="hold" presetClass="entr" presetID="10">
                                  <p:stCondLst>
                                    <p:cond delay="0"/>
                                  </p:stCondLst>
                                  <p:childTnLst>
                                    <p:set>
                                      <p:cBhvr>
                                        <p:cTn id="160" dur="1" fill="hold">
                                          <p:stCondLst>
                                            <p:cond delay="0"/>
                                          </p:stCondLst>
                                        </p:cTn>
                                        <p:tgtEl>
                                          <p:spTgt spid="586">
                                            <p:txEl>
                                              <p:pRg st="9" end="9"/>
                                            </p:txEl>
                                          </p:spTgt>
                                        </p:tgtEl>
                                        <p:attrNameLst>
                                          <p:attrName>style.visibility</p:attrName>
                                        </p:attrNameLst>
                                      </p:cBhvr>
                                      <p:to>
                                        <p:strVal val="visible"/>
                                      </p:to>
                                    </p:set>
                                    <p:animEffect filter="fade" transition="in">
                                      <p:cBhvr additive="repl">
                                        <p:cTn id="161" dur="2000"/>
                                        <p:tgtEl>
                                          <p:spTgt spid="586">
                                            <p:txEl>
                                              <p:pRg st="9" end="9"/>
                                            </p:txEl>
                                          </p:spTgt>
                                        </p:tgtEl>
                                      </p:cBhvr>
                                    </p:animEffect>
                                  </p:childTnLst>
                                </p:cTn>
                              </p:par>
                              <p:par>
                                <p:cTn id="162" nodeType="withEffect" fill="hold" presetClass="entr" presetID="10">
                                  <p:stCondLst>
                                    <p:cond delay="0"/>
                                  </p:stCondLst>
                                  <p:childTnLst>
                                    <p:set>
                                      <p:cBhvr>
                                        <p:cTn id="163" dur="1" fill="hold">
                                          <p:stCondLst>
                                            <p:cond delay="0"/>
                                          </p:stCondLst>
                                        </p:cTn>
                                        <p:tgtEl>
                                          <p:spTgt spid="586">
                                            <p:txEl>
                                              <p:pRg st="10" end="10"/>
                                            </p:txEl>
                                          </p:spTgt>
                                        </p:tgtEl>
                                        <p:attrNameLst>
                                          <p:attrName>style.visibility</p:attrName>
                                        </p:attrNameLst>
                                      </p:cBhvr>
                                      <p:to>
                                        <p:strVal val="visible"/>
                                      </p:to>
                                    </p:set>
                                    <p:animEffect filter="fade" transition="in">
                                      <p:cBhvr additive="repl">
                                        <p:cTn id="164" dur="2000"/>
                                        <p:tgtEl>
                                          <p:spTgt spid="586">
                                            <p:txEl>
                                              <p:pRg st="10" end="10"/>
                                            </p:txEl>
                                          </p:spTgt>
                                        </p:tgtEl>
                                      </p:cBhvr>
                                    </p:animEffect>
                                  </p:childTnLst>
                                </p:cTn>
                              </p:par>
                            </p:childTnLst>
                          </p:cTn>
                        </p:par>
                      </p:childTnLst>
                    </p:cTn>
                  </p:par>
                  <p:par>
                    <p:cTn id="165" fill="hold">
                      <p:stCondLst>
                        <p:cond delay="indefinite"/>
                      </p:stCondLst>
                      <p:childTnLst>
                        <p:par>
                          <p:cTn id="166" fill="hold">
                            <p:stCondLst>
                              <p:cond delay="0"/>
                            </p:stCondLst>
                            <p:childTnLst>
                              <p:par>
                                <p:cTn id="167" nodeType="clickEffect" fill="hold" presetClass="entr" presetID="10">
                                  <p:stCondLst>
                                    <p:cond delay="0"/>
                                  </p:stCondLst>
                                  <p:childTnLst>
                                    <p:set>
                                      <p:cBhvr>
                                        <p:cTn id="168" dur="1" fill="hold">
                                          <p:stCondLst>
                                            <p:cond delay="0"/>
                                          </p:stCondLst>
                                        </p:cTn>
                                        <p:tgtEl>
                                          <p:spTgt spid="588"/>
                                        </p:tgtEl>
                                        <p:attrNameLst>
                                          <p:attrName>style.visibility</p:attrName>
                                        </p:attrNameLst>
                                      </p:cBhvr>
                                      <p:to>
                                        <p:strVal val="visible"/>
                                      </p:to>
                                    </p:set>
                                    <p:animEffect filter="fade" transition="in">
                                      <p:cBhvr additive="repl">
                                        <p:cTn id="169" dur="2000"/>
                                        <p:tgtEl>
                                          <p:spTgt spid="588"/>
                                        </p:tgtEl>
                                      </p:cBhvr>
                                    </p:animEffect>
                                  </p:childTnLst>
                                </p:cTn>
                              </p:par>
                              <p:par>
                                <p:cTn id="170" nodeType="withEffect" fill="hold" presetClass="entr" presetID="10">
                                  <p:stCondLst>
                                    <p:cond delay="0"/>
                                  </p:stCondLst>
                                  <p:childTnLst>
                                    <p:set>
                                      <p:cBhvr>
                                        <p:cTn id="171" dur="1" fill="hold">
                                          <p:stCondLst>
                                            <p:cond delay="0"/>
                                          </p:stCondLst>
                                        </p:cTn>
                                        <p:tgtEl>
                                          <p:spTgt spid="589"/>
                                        </p:tgtEl>
                                        <p:attrNameLst>
                                          <p:attrName>style.visibility</p:attrName>
                                        </p:attrNameLst>
                                      </p:cBhvr>
                                      <p:to>
                                        <p:strVal val="visible"/>
                                      </p:to>
                                    </p:set>
                                    <p:animEffect filter="fade" transition="in">
                                      <p:cBhvr additive="repl">
                                        <p:cTn id="172" dur="2000"/>
                                        <p:tgtEl>
                                          <p:spTgt spid="58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a:t>
            </a:r>
            <a:endParaRPr b="0" lang="es-ES" sz="3000" spc="-1" strike="noStrike">
              <a:solidFill>
                <a:srgbClr val="000000"/>
              </a:solidFill>
              <a:latin typeface="Calibri Light"/>
            </a:endParaRPr>
          </a:p>
        </p:txBody>
      </p:sp>
      <p:sp>
        <p:nvSpPr>
          <p:cNvPr id="591" name="TextShape 2"/>
          <p:cNvSpPr txBox="1"/>
          <p:nvPr/>
        </p:nvSpPr>
        <p:spPr>
          <a:xfrm>
            <a:off x="9249480" y="2852640"/>
            <a:ext cx="2925720" cy="1048320"/>
          </a:xfrm>
          <a:prstGeom prst="rect">
            <a:avLst/>
          </a:prstGeom>
          <a:noFill/>
          <a:ln>
            <a:noFill/>
          </a:ln>
        </p:spPr>
        <p:txBody>
          <a:bodyPr anchor="b"/>
          <a:p>
            <a:pPr algn="r">
              <a:lnSpc>
                <a:spcPct val="100000"/>
              </a:lnSpc>
            </a:pPr>
            <a:fld id="{90CB514B-EA96-498C-8F21-2F03B2B18E32}"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92"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593"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Modelos </a:t>
            </a:r>
            <a:r>
              <a:rPr b="1" lang="es-ES" sz="2000" spc="-1" strike="noStrike">
                <a:solidFill>
                  <a:srgbClr val="262626"/>
                </a:solidFill>
                <a:latin typeface="Calibri Light"/>
              </a:rPr>
              <a:t>prescriptivos</a:t>
            </a:r>
            <a:endParaRPr b="0" lang="es-ES" sz="20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000" spc="-1" strike="noStrike">
                <a:solidFill>
                  <a:srgbClr val="262626"/>
                </a:solidFill>
                <a:latin typeface="Calibri Light"/>
              </a:rPr>
              <a:t>Prescriben un conjunto de elementos del proceso: actividades del marco de trabajo, acciones de la ingeniería del software, tareas, aseguramiento de la calidad y mecanismos de control.</a:t>
            </a:r>
            <a:endParaRPr b="0" i="1" lang="es-ES" sz="20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000" spc="-1" strike="noStrike">
                <a:solidFill>
                  <a:srgbClr val="262626"/>
                </a:solidFill>
                <a:latin typeface="Calibri Light"/>
              </a:rPr>
              <a:t>Cada modelo de proceso prescribe también un “flujo de trabajo”, es decir de qué forma los elementos del proceso se interrelacionan entre sí.</a:t>
            </a:r>
            <a:endParaRPr b="0" i="1"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Modelos </a:t>
            </a:r>
            <a:r>
              <a:rPr b="1" lang="es-ES" sz="2000" spc="-1" strike="noStrike">
                <a:solidFill>
                  <a:srgbClr val="262626"/>
                </a:solidFill>
                <a:latin typeface="Calibri Light"/>
              </a:rPr>
              <a:t>descriptivos</a:t>
            </a:r>
            <a:endParaRPr b="0" lang="es-ES" sz="20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000" spc="-1" strike="noStrike">
                <a:solidFill>
                  <a:srgbClr val="262626"/>
                </a:solidFill>
                <a:latin typeface="Calibri Light"/>
              </a:rPr>
              <a:t>Descripción en la forma en que se realizan en la realidad</a:t>
            </a:r>
            <a:endParaRPr b="0" i="1" lang="es-ES" sz="2000" spc="-1" strike="noStrike">
              <a:solidFill>
                <a:srgbClr val="262626"/>
              </a:solidFill>
              <a:latin typeface="Calibri Light"/>
            </a:endParaRPr>
          </a:p>
          <a:p>
            <a:endParaRPr b="0"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1" lang="es-ES" sz="2000" spc="-1" strike="noStrike" u="sng">
                <a:solidFill>
                  <a:srgbClr val="262626"/>
                </a:solidFill>
                <a:uFillTx/>
                <a:latin typeface="Calibri Light"/>
              </a:rPr>
              <a:t>Ambos modelos deberían ser iguales</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594"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595" name="Picture 2" descr=""/>
          <p:cNvPicPr/>
          <p:nvPr/>
        </p:nvPicPr>
        <p:blipFill>
          <a:blip r:embed="rId1"/>
          <a:srcRect l="0" t="24046" r="0" b="0"/>
          <a:stretch/>
        </p:blipFill>
        <p:spPr>
          <a:xfrm>
            <a:off x="8478000" y="4141800"/>
            <a:ext cx="2267280" cy="2132640"/>
          </a:xfrm>
          <a:prstGeom prst="rect">
            <a:avLst/>
          </a:prstGeom>
          <a:ln>
            <a:noFill/>
          </a:ln>
        </p:spPr>
      </p:pic>
    </p:spTree>
  </p:cSld>
  <p:timing>
    <p:tnLst>
      <p:par>
        <p:cTn id="173" dur="indefinite" restart="never" nodeType="tmRoot">
          <p:childTnLst>
            <p:seq>
              <p:cTn id="174" dur="indefinite" nodeType="mainSeq">
                <p:childTnLst>
                  <p:par>
                    <p:cTn id="175" fill="hold">
                      <p:stCondLst>
                        <p:cond delay="indefinite"/>
                      </p:stCondLst>
                      <p:childTnLst>
                        <p:par>
                          <p:cTn id="176" fill="hold">
                            <p:stCondLst>
                              <p:cond delay="0"/>
                            </p:stCondLst>
                            <p:childTnLst>
                              <p:par>
                                <p:cTn id="177" nodeType="clickEffect" fill="hold" presetClass="entr" presetID="10">
                                  <p:stCondLst>
                                    <p:cond delay="0"/>
                                  </p:stCondLst>
                                  <p:childTnLst>
                                    <p:set>
                                      <p:cBhvr>
                                        <p:cTn id="178" dur="1" fill="hold">
                                          <p:stCondLst>
                                            <p:cond delay="0"/>
                                          </p:stCondLst>
                                        </p:cTn>
                                        <p:tgtEl>
                                          <p:spTgt spid="593">
                                            <p:txEl>
                                              <p:pRg st="0" end="0"/>
                                            </p:txEl>
                                          </p:spTgt>
                                        </p:tgtEl>
                                        <p:attrNameLst>
                                          <p:attrName>style.visibility</p:attrName>
                                        </p:attrNameLst>
                                      </p:cBhvr>
                                      <p:to>
                                        <p:strVal val="visible"/>
                                      </p:to>
                                    </p:set>
                                    <p:animEffect filter="fade" transition="in">
                                      <p:cBhvr additive="repl">
                                        <p:cTn id="179" dur="2000"/>
                                        <p:tgtEl>
                                          <p:spTgt spid="593">
                                            <p:txEl>
                                              <p:pRg st="0" end="0"/>
                                            </p:txEl>
                                          </p:spTgt>
                                        </p:tgtEl>
                                      </p:cBhvr>
                                    </p:animEffect>
                                  </p:childTnLst>
                                </p:cTn>
                              </p:par>
                              <p:par>
                                <p:cTn id="180" nodeType="withEffect" fill="hold" presetClass="entr" presetID="10">
                                  <p:stCondLst>
                                    <p:cond delay="0"/>
                                  </p:stCondLst>
                                  <p:childTnLst>
                                    <p:set>
                                      <p:cBhvr>
                                        <p:cTn id="181" dur="1" fill="hold">
                                          <p:stCondLst>
                                            <p:cond delay="0"/>
                                          </p:stCondLst>
                                        </p:cTn>
                                        <p:tgtEl>
                                          <p:spTgt spid="593">
                                            <p:txEl>
                                              <p:pRg st="1" end="1"/>
                                            </p:txEl>
                                          </p:spTgt>
                                        </p:tgtEl>
                                        <p:attrNameLst>
                                          <p:attrName>style.visibility</p:attrName>
                                        </p:attrNameLst>
                                      </p:cBhvr>
                                      <p:to>
                                        <p:strVal val="visible"/>
                                      </p:to>
                                    </p:set>
                                    <p:animEffect filter="fade" transition="in">
                                      <p:cBhvr additive="repl">
                                        <p:cTn id="182" dur="2000"/>
                                        <p:tgtEl>
                                          <p:spTgt spid="593">
                                            <p:txEl>
                                              <p:pRg st="1" end="1"/>
                                            </p:txEl>
                                          </p:spTgt>
                                        </p:tgtEl>
                                      </p:cBhvr>
                                    </p:animEffect>
                                  </p:childTnLst>
                                </p:cTn>
                              </p:par>
                              <p:par>
                                <p:cTn id="183" nodeType="withEffect" fill="hold" presetClass="entr" presetID="10">
                                  <p:stCondLst>
                                    <p:cond delay="0"/>
                                  </p:stCondLst>
                                  <p:childTnLst>
                                    <p:set>
                                      <p:cBhvr>
                                        <p:cTn id="184" dur="1" fill="hold">
                                          <p:stCondLst>
                                            <p:cond delay="0"/>
                                          </p:stCondLst>
                                        </p:cTn>
                                        <p:tgtEl>
                                          <p:spTgt spid="593">
                                            <p:txEl>
                                              <p:pRg st="2" end="2"/>
                                            </p:txEl>
                                          </p:spTgt>
                                        </p:tgtEl>
                                        <p:attrNameLst>
                                          <p:attrName>style.visibility</p:attrName>
                                        </p:attrNameLst>
                                      </p:cBhvr>
                                      <p:to>
                                        <p:strVal val="visible"/>
                                      </p:to>
                                    </p:set>
                                    <p:animEffect filter="fade" transition="in">
                                      <p:cBhvr additive="repl">
                                        <p:cTn id="185" dur="2000"/>
                                        <p:tgtEl>
                                          <p:spTgt spid="593">
                                            <p:txEl>
                                              <p:pRg st="2" end="2"/>
                                            </p:txEl>
                                          </p:spTgt>
                                        </p:tgtEl>
                                      </p:cBhvr>
                                    </p:animEffec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10">
                                  <p:stCondLst>
                                    <p:cond delay="0"/>
                                  </p:stCondLst>
                                  <p:childTnLst>
                                    <p:set>
                                      <p:cBhvr>
                                        <p:cTn id="189" dur="1" fill="hold">
                                          <p:stCondLst>
                                            <p:cond delay="0"/>
                                          </p:stCondLst>
                                        </p:cTn>
                                        <p:tgtEl>
                                          <p:spTgt spid="593">
                                            <p:txEl>
                                              <p:pRg st="3" end="3"/>
                                            </p:txEl>
                                          </p:spTgt>
                                        </p:tgtEl>
                                        <p:attrNameLst>
                                          <p:attrName>style.visibility</p:attrName>
                                        </p:attrNameLst>
                                      </p:cBhvr>
                                      <p:to>
                                        <p:strVal val="visible"/>
                                      </p:to>
                                    </p:set>
                                    <p:animEffect filter="fade" transition="in">
                                      <p:cBhvr additive="repl">
                                        <p:cTn id="190" dur="2000"/>
                                        <p:tgtEl>
                                          <p:spTgt spid="593">
                                            <p:txEl>
                                              <p:pRg st="3" end="3"/>
                                            </p:txEl>
                                          </p:spTgt>
                                        </p:tgtEl>
                                      </p:cBhvr>
                                    </p:animEffect>
                                  </p:childTnLst>
                                </p:cTn>
                              </p:par>
                              <p:par>
                                <p:cTn id="191" nodeType="withEffect" fill="hold" presetClass="entr" presetID="10">
                                  <p:stCondLst>
                                    <p:cond delay="0"/>
                                  </p:stCondLst>
                                  <p:childTnLst>
                                    <p:set>
                                      <p:cBhvr>
                                        <p:cTn id="192" dur="1" fill="hold">
                                          <p:stCondLst>
                                            <p:cond delay="0"/>
                                          </p:stCondLst>
                                        </p:cTn>
                                        <p:tgtEl>
                                          <p:spTgt spid="593">
                                            <p:txEl>
                                              <p:pRg st="4" end="4"/>
                                            </p:txEl>
                                          </p:spTgt>
                                        </p:tgtEl>
                                        <p:attrNameLst>
                                          <p:attrName>style.visibility</p:attrName>
                                        </p:attrNameLst>
                                      </p:cBhvr>
                                      <p:to>
                                        <p:strVal val="visible"/>
                                      </p:to>
                                    </p:set>
                                    <p:animEffect filter="fade" transition="in">
                                      <p:cBhvr additive="repl">
                                        <p:cTn id="193" dur="2000"/>
                                        <p:tgtEl>
                                          <p:spTgt spid="593">
                                            <p:txEl>
                                              <p:pRg st="4" end="4"/>
                                            </p:txEl>
                                          </p:spTgt>
                                        </p:tgtEl>
                                      </p:cBhvr>
                                    </p:animEffect>
                                  </p:childTnLst>
                                </p:cTn>
                              </p:par>
                            </p:childTnLst>
                          </p:cTn>
                        </p:par>
                      </p:childTnLst>
                    </p:cTn>
                  </p:par>
                  <p:par>
                    <p:cTn id="194" fill="hold">
                      <p:stCondLst>
                        <p:cond delay="indefinite"/>
                      </p:stCondLst>
                      <p:childTnLst>
                        <p:par>
                          <p:cTn id="195" fill="hold">
                            <p:stCondLst>
                              <p:cond delay="0"/>
                            </p:stCondLst>
                            <p:childTnLst>
                              <p:par>
                                <p:cTn id="196" nodeType="clickEffect" fill="hold" presetClass="entr" presetID="10">
                                  <p:stCondLst>
                                    <p:cond delay="0"/>
                                  </p:stCondLst>
                                  <p:childTnLst>
                                    <p:set>
                                      <p:cBhvr>
                                        <p:cTn id="197" dur="1" fill="hold">
                                          <p:stCondLst>
                                            <p:cond delay="0"/>
                                          </p:stCondLst>
                                        </p:cTn>
                                        <p:tgtEl>
                                          <p:spTgt spid="593">
                                            <p:txEl>
                                              <p:pRg st="6" end="6"/>
                                            </p:txEl>
                                          </p:spTgt>
                                        </p:tgtEl>
                                        <p:attrNameLst>
                                          <p:attrName>style.visibility</p:attrName>
                                        </p:attrNameLst>
                                      </p:cBhvr>
                                      <p:to>
                                        <p:strVal val="visible"/>
                                      </p:to>
                                    </p:set>
                                    <p:animEffect filter="fade" transition="in">
                                      <p:cBhvr additive="repl">
                                        <p:cTn id="198" dur="2000"/>
                                        <p:tgtEl>
                                          <p:spTgt spid="593">
                                            <p:txEl>
                                              <p:pRg st="6" end="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a:t>
            </a:r>
            <a:endParaRPr b="0" lang="es-ES" sz="3000" spc="-1" strike="noStrike">
              <a:solidFill>
                <a:srgbClr val="000000"/>
              </a:solidFill>
              <a:latin typeface="Calibri Light"/>
            </a:endParaRPr>
          </a:p>
        </p:txBody>
      </p:sp>
      <p:sp>
        <p:nvSpPr>
          <p:cNvPr id="597" name="TextShape 2"/>
          <p:cNvSpPr txBox="1"/>
          <p:nvPr/>
        </p:nvSpPr>
        <p:spPr>
          <a:xfrm>
            <a:off x="9249480" y="2852640"/>
            <a:ext cx="2925720" cy="1048320"/>
          </a:xfrm>
          <a:prstGeom prst="rect">
            <a:avLst/>
          </a:prstGeom>
          <a:noFill/>
          <a:ln>
            <a:noFill/>
          </a:ln>
        </p:spPr>
        <p:txBody>
          <a:bodyPr anchor="b"/>
          <a:p>
            <a:pPr algn="r">
              <a:lnSpc>
                <a:spcPct val="100000"/>
              </a:lnSpc>
            </a:pPr>
            <a:fld id="{CB04D12B-266D-4B89-848E-3C5F948F78EC}"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598"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599"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400" spc="-1" strike="noStrike">
                <a:solidFill>
                  <a:srgbClr val="262626"/>
                </a:solidFill>
                <a:latin typeface="Calibri Light"/>
              </a:rPr>
              <a:t>Modelo en Cascada</a:t>
            </a:r>
            <a:endParaRPr b="0" lang="es-ES" sz="24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400" spc="-1" strike="noStrike">
                <a:solidFill>
                  <a:srgbClr val="262626"/>
                </a:solidFill>
                <a:latin typeface="Calibri Light"/>
              </a:rPr>
              <a:t>Modelo en V</a:t>
            </a:r>
            <a:endParaRPr b="0" lang="es-ES" sz="24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400" spc="-1" strike="noStrike">
                <a:solidFill>
                  <a:srgbClr val="262626"/>
                </a:solidFill>
                <a:latin typeface="Calibri Light"/>
              </a:rPr>
              <a:t>Modelo de Prototipos</a:t>
            </a:r>
            <a:endParaRPr b="0" lang="es-ES" sz="24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400" spc="-1" strike="noStrike">
                <a:solidFill>
                  <a:srgbClr val="262626"/>
                </a:solidFill>
                <a:latin typeface="Calibri Light"/>
              </a:rPr>
              <a:t>Desarrollo por fases</a:t>
            </a:r>
            <a:endParaRPr b="0" lang="es-ES" sz="24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400" spc="-1" strike="noStrike">
                <a:solidFill>
                  <a:srgbClr val="262626"/>
                </a:solidFill>
                <a:latin typeface="Calibri Light"/>
              </a:rPr>
              <a:t>Incremental</a:t>
            </a:r>
            <a:endParaRPr b="0" i="1" lang="es-ES" sz="24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0" lang="es-ES" sz="2400" spc="-1" strike="noStrike">
                <a:solidFill>
                  <a:srgbClr val="262626"/>
                </a:solidFill>
                <a:latin typeface="Calibri Light"/>
              </a:rPr>
              <a:t>Iterativo</a:t>
            </a:r>
            <a:endParaRPr b="0" i="1" lang="es-ES" sz="24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400" spc="-1" strike="noStrike">
                <a:solidFill>
                  <a:srgbClr val="262626"/>
                </a:solidFill>
                <a:latin typeface="Calibri Light"/>
              </a:rPr>
              <a:t>El modelo espiral</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p:txBody>
      </p:sp>
      <p:sp>
        <p:nvSpPr>
          <p:cNvPr id="600"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01" name="Picture 4" descr=""/>
          <p:cNvPicPr/>
          <p:nvPr/>
        </p:nvPicPr>
        <p:blipFill>
          <a:blip r:embed="rId1"/>
          <a:srcRect l="16189" t="0" r="14504" b="3650"/>
          <a:stretch/>
        </p:blipFill>
        <p:spPr>
          <a:xfrm>
            <a:off x="6376320" y="2301840"/>
            <a:ext cx="2933280" cy="2973600"/>
          </a:xfrm>
          <a:prstGeom prst="rect">
            <a:avLst/>
          </a:prstGeom>
          <a:ln>
            <a:noFill/>
          </a:ln>
        </p:spPr>
      </p:pic>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en cascada</a:t>
            </a:r>
            <a:endParaRPr b="0" lang="es-ES" sz="3000" spc="-1" strike="noStrike">
              <a:solidFill>
                <a:srgbClr val="000000"/>
              </a:solidFill>
              <a:latin typeface="Calibri Light"/>
            </a:endParaRPr>
          </a:p>
        </p:txBody>
      </p:sp>
      <p:sp>
        <p:nvSpPr>
          <p:cNvPr id="603" name="TextShape 2"/>
          <p:cNvSpPr txBox="1"/>
          <p:nvPr/>
        </p:nvSpPr>
        <p:spPr>
          <a:xfrm>
            <a:off x="9249480" y="2852640"/>
            <a:ext cx="2925720" cy="1048320"/>
          </a:xfrm>
          <a:prstGeom prst="rect">
            <a:avLst/>
          </a:prstGeom>
          <a:noFill/>
          <a:ln>
            <a:noFill/>
          </a:ln>
        </p:spPr>
        <p:txBody>
          <a:bodyPr anchor="b"/>
          <a:p>
            <a:pPr algn="r">
              <a:lnSpc>
                <a:spcPct val="100000"/>
              </a:lnSpc>
            </a:pPr>
            <a:fld id="{B06FEBE4-21C0-44B4-A0C5-5D5C510D6CAB}"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04"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05" name="TextShape 4"/>
          <p:cNvSpPr txBox="1"/>
          <p:nvPr/>
        </p:nvSpPr>
        <p:spPr>
          <a:xfrm>
            <a:off x="623520" y="1902600"/>
            <a:ext cx="9792720" cy="4478400"/>
          </a:xfrm>
          <a:prstGeom prst="rect">
            <a:avLst/>
          </a:prstGeom>
          <a:noFill/>
          <a:ln>
            <a:noFill/>
          </a:ln>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Pfleeger</a:t>
            </a:r>
            <a:endParaRPr b="0" lang="es-ES" sz="1800" spc="-1" strike="noStrike">
              <a:solidFill>
                <a:srgbClr val="262626"/>
              </a:solidFill>
              <a:latin typeface="Calibri Light"/>
            </a:endParaRPr>
          </a:p>
        </p:txBody>
      </p:sp>
      <p:sp>
        <p:nvSpPr>
          <p:cNvPr id="606"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07" name="Picture 2" descr=""/>
          <p:cNvPicPr/>
          <p:nvPr/>
        </p:nvPicPr>
        <p:blipFill>
          <a:blip r:embed="rId1"/>
          <a:srcRect l="8313" t="0" r="3583" b="0"/>
          <a:stretch/>
        </p:blipFill>
        <p:spPr>
          <a:xfrm rot="16200000">
            <a:off x="4852080" y="1266840"/>
            <a:ext cx="3962160" cy="5832360"/>
          </a:xfrm>
          <a:prstGeom prst="rect">
            <a:avLst/>
          </a:prstGeom>
          <a:ln w="9360">
            <a:noFill/>
          </a:ln>
        </p:spPr>
      </p:pic>
      <p:sp>
        <p:nvSpPr>
          <p:cNvPr id="608" name="CustomShape 6"/>
          <p:cNvSpPr/>
          <p:nvPr/>
        </p:nvSpPr>
        <p:spPr>
          <a:xfrm>
            <a:off x="352440" y="3008880"/>
            <a:ext cx="4447080" cy="2940120"/>
          </a:xfrm>
          <a:prstGeom prst="rect">
            <a:avLst/>
          </a:prstGeom>
          <a:noFill/>
          <a:ln>
            <a:noFill/>
          </a:ln>
        </p:spPr>
        <p:style>
          <a:lnRef idx="0"/>
          <a:fillRef idx="0"/>
          <a:effectRef idx="0"/>
          <a:fontRef idx="minor"/>
        </p:style>
        <p:txBody>
          <a:bodyPr>
            <a:normAutofit/>
          </a:bodyPr>
          <a:p>
            <a:pPr lvl="1" marL="260640" indent="-256680">
              <a:lnSpc>
                <a:spcPct val="85000"/>
              </a:lnSpc>
              <a:spcBef>
                <a:spcPts val="451"/>
              </a:spcBef>
              <a:buClr>
                <a:srgbClr val="262626"/>
              </a:buClr>
              <a:buFont typeface="Wingdings" charset="2"/>
              <a:buChar char=""/>
            </a:pPr>
            <a:r>
              <a:rPr b="0" lang="es-AR" sz="2000" spc="-1" strike="noStrike">
                <a:solidFill>
                  <a:srgbClr val="262626"/>
                </a:solidFill>
                <a:latin typeface="Calibri Light"/>
              </a:rPr>
              <a:t>Las etapas se representan cayendo en cascada</a:t>
            </a:r>
            <a:endParaRPr b="0" lang="es-AR" sz="2000" spc="-1" strike="noStrike">
              <a:latin typeface="Arial"/>
            </a:endParaRPr>
          </a:p>
          <a:p>
            <a:pPr lvl="1" marL="260640" indent="-256680">
              <a:lnSpc>
                <a:spcPct val="85000"/>
              </a:lnSpc>
              <a:spcBef>
                <a:spcPts val="451"/>
              </a:spcBef>
              <a:buClr>
                <a:srgbClr val="262626"/>
              </a:buClr>
              <a:buFont typeface="Wingdings" charset="2"/>
              <a:buChar char=""/>
            </a:pPr>
            <a:r>
              <a:rPr b="0" lang="es-AR" sz="2000" spc="-1" strike="noStrike">
                <a:solidFill>
                  <a:srgbClr val="262626"/>
                </a:solidFill>
                <a:latin typeface="Calibri Light"/>
              </a:rPr>
              <a:t>Cada etapa de desarrollo se debe completar antes que comience la siguiente </a:t>
            </a:r>
            <a:endParaRPr b="0" lang="es-AR" sz="2000" spc="-1" strike="noStrike">
              <a:latin typeface="Arial"/>
            </a:endParaRPr>
          </a:p>
          <a:p>
            <a:pPr lvl="1" marL="260640" indent="-256680">
              <a:lnSpc>
                <a:spcPct val="85000"/>
              </a:lnSpc>
              <a:spcBef>
                <a:spcPts val="451"/>
              </a:spcBef>
              <a:buClr>
                <a:srgbClr val="262626"/>
              </a:buClr>
              <a:buFont typeface="Wingdings" charset="2"/>
              <a:buChar char=""/>
            </a:pPr>
            <a:r>
              <a:rPr b="0" lang="es-AR" sz="2000" spc="-1" strike="noStrike">
                <a:solidFill>
                  <a:srgbClr val="262626"/>
                </a:solidFill>
                <a:latin typeface="Calibri Light"/>
              </a:rPr>
              <a:t>Útil para diagramar lo que se necesita hacer</a:t>
            </a:r>
            <a:endParaRPr b="0" lang="es-AR" sz="2000" spc="-1" strike="noStrike">
              <a:latin typeface="Arial"/>
            </a:endParaRPr>
          </a:p>
          <a:p>
            <a:pPr lvl="1" marL="260640" indent="-256680">
              <a:lnSpc>
                <a:spcPct val="85000"/>
              </a:lnSpc>
              <a:spcBef>
                <a:spcPts val="451"/>
              </a:spcBef>
              <a:buClr>
                <a:srgbClr val="262626"/>
              </a:buClr>
              <a:buFont typeface="Wingdings" charset="2"/>
              <a:buChar char=""/>
            </a:pPr>
            <a:r>
              <a:rPr b="0" lang="es-AR" sz="2000" spc="-1" strike="noStrike">
                <a:solidFill>
                  <a:srgbClr val="262626"/>
                </a:solidFill>
                <a:latin typeface="Calibri Light"/>
              </a:rPr>
              <a:t>Su simplicidad hace que sea fácil explicarlo a los clientes</a:t>
            </a:r>
            <a:endParaRPr b="0" lang="es-AR" sz="2000" spc="-1" strike="noStrike">
              <a:latin typeface="Arial"/>
            </a:endParaRPr>
          </a:p>
          <a:p>
            <a:pPr>
              <a:lnSpc>
                <a:spcPct val="85000"/>
              </a:lnSpc>
              <a:spcBef>
                <a:spcPts val="451"/>
              </a:spcBef>
            </a:pPr>
            <a:endParaRPr b="0" lang="es-AR" sz="2000" spc="-1" strike="noStrike">
              <a:latin typeface="Arial"/>
            </a:endParaRPr>
          </a:p>
        </p:txBody>
      </p:sp>
    </p:spTree>
  </p:cSld>
  <p:timing>
    <p:tnLst>
      <p:par>
        <p:cTn id="201" dur="indefinite" restart="never" nodeType="tmRoot">
          <p:childTnLst>
            <p:seq>
              <p:cTn id="202"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la realidad en comparación con cascada</a:t>
            </a:r>
            <a:endParaRPr b="0" lang="es-ES" sz="3000" spc="-1" strike="noStrike">
              <a:solidFill>
                <a:srgbClr val="000000"/>
              </a:solidFill>
              <a:latin typeface="Calibri Light"/>
            </a:endParaRPr>
          </a:p>
        </p:txBody>
      </p:sp>
      <p:sp>
        <p:nvSpPr>
          <p:cNvPr id="610" name="TextShape 2"/>
          <p:cNvSpPr txBox="1"/>
          <p:nvPr/>
        </p:nvSpPr>
        <p:spPr>
          <a:xfrm>
            <a:off x="9249480" y="2852640"/>
            <a:ext cx="2925720" cy="1048320"/>
          </a:xfrm>
          <a:prstGeom prst="rect">
            <a:avLst/>
          </a:prstGeom>
          <a:noFill/>
          <a:ln>
            <a:noFill/>
          </a:ln>
        </p:spPr>
        <p:txBody>
          <a:bodyPr anchor="b"/>
          <a:p>
            <a:pPr algn="r">
              <a:lnSpc>
                <a:spcPct val="100000"/>
              </a:lnSpc>
            </a:pPr>
            <a:fld id="{4496C527-1354-409C-A071-45C97CD14329}"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11"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612"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000" spc="-1" strike="noStrike">
                <a:solidFill>
                  <a:srgbClr val="262626"/>
                </a:solidFill>
                <a:latin typeface="Calibri Light"/>
              </a:rPr>
              <a:t>Modelo de la realidad (sin control entre las etapas)</a:t>
            </a:r>
            <a:endParaRPr b="0" lang="es-ES" sz="2000" spc="-1" strike="noStrike">
              <a:solidFill>
                <a:srgbClr val="262626"/>
              </a:solidFill>
              <a:latin typeface="Calibri Light"/>
            </a:endParaRPr>
          </a:p>
        </p:txBody>
      </p:sp>
      <p:sp>
        <p:nvSpPr>
          <p:cNvPr id="613"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14" name="Picture 2" descr=""/>
          <p:cNvPicPr/>
          <p:nvPr/>
        </p:nvPicPr>
        <p:blipFill>
          <a:blip r:embed="rId1"/>
          <a:srcRect l="10203" t="0" r="0" b="0"/>
          <a:stretch/>
        </p:blipFill>
        <p:spPr>
          <a:xfrm rot="16200000">
            <a:off x="4052520" y="1329120"/>
            <a:ext cx="3816000" cy="5976360"/>
          </a:xfrm>
          <a:prstGeom prst="rect">
            <a:avLst/>
          </a:prstGeom>
          <a:ln w="9360">
            <a:noFill/>
          </a:ln>
        </p:spPr>
      </p:pic>
    </p:spTree>
  </p:cSld>
  <p:timing>
    <p:tnLst>
      <p:par>
        <p:cTn id="203" dur="indefinite" restart="never" nodeType="tmRoot">
          <p:childTnLst>
            <p:seq>
              <p:cTn id="20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623520" y="643320"/>
            <a:ext cx="10772280" cy="1128960"/>
          </a:xfrm>
          <a:prstGeom prst="rect">
            <a:avLst/>
          </a:prstGeom>
          <a:noFill/>
          <a:ln>
            <a:noFill/>
          </a:ln>
        </p:spPr>
        <p:txBody>
          <a:bodyPr anchor="ctr">
            <a:normAutofit/>
          </a:bodyPr>
          <a:p>
            <a:pPr>
              <a:lnSpc>
                <a:spcPct val="85000"/>
              </a:lnSpc>
            </a:pPr>
            <a:r>
              <a:rPr b="0" lang="es-ES" sz="4400" spc="-89" strike="noStrike">
                <a:solidFill>
                  <a:srgbClr val="c00000"/>
                </a:solidFill>
                <a:latin typeface="Calibri Light"/>
              </a:rPr>
              <a:t>Análisis estructurado</a:t>
            </a:r>
            <a:endParaRPr b="0" lang="es-ES" sz="4400" spc="-1" strike="noStrike">
              <a:solidFill>
                <a:srgbClr val="000000"/>
              </a:solidFill>
              <a:latin typeface="Calibri Light"/>
            </a:endParaRPr>
          </a:p>
        </p:txBody>
      </p:sp>
      <p:sp>
        <p:nvSpPr>
          <p:cNvPr id="457" name="TextShape 2"/>
          <p:cNvSpPr txBox="1"/>
          <p:nvPr/>
        </p:nvSpPr>
        <p:spPr>
          <a:xfrm>
            <a:off x="9249480" y="2852640"/>
            <a:ext cx="2925720" cy="1048320"/>
          </a:xfrm>
          <a:prstGeom prst="rect">
            <a:avLst/>
          </a:prstGeom>
          <a:noFill/>
          <a:ln>
            <a:noFill/>
          </a:ln>
        </p:spPr>
        <p:txBody>
          <a:bodyPr anchor="b"/>
          <a:p>
            <a:pPr algn="r">
              <a:lnSpc>
                <a:spcPct val="100000"/>
              </a:lnSpc>
            </a:pPr>
            <a:fld id="{5B9A989E-D864-41F5-8153-E767AB05BF00}"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458"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Pressman 4ta edición Cap. 12</a:t>
            </a:r>
            <a:endParaRPr b="0" lang="es-ES" sz="830" spc="-1" strike="noStrike">
              <a:solidFill>
                <a:srgbClr val="262626"/>
              </a:solidFill>
              <a:latin typeface="Calibri Light"/>
            </a:endParaRPr>
          </a:p>
        </p:txBody>
      </p:sp>
      <p:sp>
        <p:nvSpPr>
          <p:cNvPr id="459" name="TextShape 4"/>
          <p:cNvSpPr txBox="1"/>
          <p:nvPr/>
        </p:nvSpPr>
        <p:spPr>
          <a:xfrm>
            <a:off x="911520" y="1845000"/>
            <a:ext cx="9792720" cy="4478400"/>
          </a:xfrm>
          <a:prstGeom prst="rect">
            <a:avLst/>
          </a:prstGeom>
          <a:noFill/>
          <a:ln>
            <a:noFill/>
          </a:ln>
        </p:spPr>
        <p:txBody>
          <a:bodyPr>
            <a:normAutofit/>
          </a:bodyPr>
          <a:p>
            <a:pPr algn="just">
              <a:lnSpc>
                <a:spcPct val="85000"/>
              </a:lnSpc>
              <a:spcBef>
                <a:spcPts val="975"/>
              </a:spcBef>
            </a:pPr>
            <a:r>
              <a:rPr b="0" lang="es-ES" sz="2800" spc="-1" strike="noStrike">
                <a:solidFill>
                  <a:srgbClr val="262626"/>
                </a:solidFill>
                <a:latin typeface="Calibri Light"/>
              </a:rPr>
              <a:t>El análisis estructurado es una actividad de construcción de modelos. Mediante una notación creamos modelos que representan el contenido y flujo de la información (datos y control); partimos el sistema funcionalmente, y según los distintos comportamientos establecemos la esencia de lo que se debe construir. </a:t>
            </a:r>
            <a:endParaRPr b="0" lang="es-ES" sz="2800" spc="-1" strike="noStrike">
              <a:solidFill>
                <a:srgbClr val="262626"/>
              </a:solidFill>
              <a:latin typeface="Calibri Light"/>
            </a:endParaRPr>
          </a:p>
          <a:p>
            <a:pPr algn="just">
              <a:lnSpc>
                <a:spcPct val="85000"/>
              </a:lnSpc>
              <a:spcBef>
                <a:spcPts val="975"/>
              </a:spcBef>
            </a:pPr>
            <a:endParaRPr b="0" lang="es-ES" sz="2800" spc="-1" strike="noStrike">
              <a:solidFill>
                <a:srgbClr val="262626"/>
              </a:solidFill>
              <a:latin typeface="Calibri Light"/>
            </a:endParaRPr>
          </a:p>
          <a:p>
            <a:pPr algn="just">
              <a:lnSpc>
                <a:spcPct val="85000"/>
              </a:lnSpc>
              <a:spcBef>
                <a:spcPts val="975"/>
              </a:spcBef>
            </a:pPr>
            <a:r>
              <a:rPr b="0" lang="es-ES" sz="2800" spc="-1" strike="noStrike">
                <a:solidFill>
                  <a:srgbClr val="262626"/>
                </a:solidFill>
                <a:latin typeface="Calibri Light"/>
              </a:rPr>
              <a:t>El análisis estructurado no es un método sencillo aplicado siempre de la misma forma por todos los que lo usan. Más bien, es una amalgama que ha evolucionado durante los últimos 30 años.</a:t>
            </a:r>
            <a:endParaRPr b="0" lang="es-ES" sz="2800" spc="-1" strike="noStrike">
              <a:solidFill>
                <a:srgbClr val="262626"/>
              </a:solidFill>
              <a:latin typeface="Calibri Light"/>
            </a:endParaRPr>
          </a:p>
        </p:txBody>
      </p:sp>
      <p:sp>
        <p:nvSpPr>
          <p:cNvPr id="460"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en cascada</a:t>
            </a:r>
            <a:endParaRPr b="0" lang="es-ES" sz="3000" spc="-1" strike="noStrike">
              <a:solidFill>
                <a:srgbClr val="000000"/>
              </a:solidFill>
              <a:latin typeface="Calibri Light"/>
            </a:endParaRPr>
          </a:p>
        </p:txBody>
      </p:sp>
      <p:sp>
        <p:nvSpPr>
          <p:cNvPr id="616" name="TextShape 2"/>
          <p:cNvSpPr txBox="1"/>
          <p:nvPr/>
        </p:nvSpPr>
        <p:spPr>
          <a:xfrm>
            <a:off x="9249480" y="2852640"/>
            <a:ext cx="2925720" cy="1048320"/>
          </a:xfrm>
          <a:prstGeom prst="rect">
            <a:avLst/>
          </a:prstGeom>
          <a:noFill/>
          <a:ln>
            <a:noFill/>
          </a:ln>
        </p:spPr>
        <p:txBody>
          <a:bodyPr anchor="b"/>
          <a:p>
            <a:pPr algn="r">
              <a:lnSpc>
                <a:spcPct val="100000"/>
              </a:lnSpc>
            </a:pPr>
            <a:fld id="{B2871ACF-8B04-4BE0-A63B-89431433580D}"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17"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618" name="TextShape 4"/>
          <p:cNvSpPr txBox="1"/>
          <p:nvPr/>
        </p:nvSpPr>
        <p:spPr>
          <a:xfrm>
            <a:off x="623520" y="1902600"/>
            <a:ext cx="9792720" cy="4478400"/>
          </a:xfrm>
          <a:prstGeom prst="rect">
            <a:avLst/>
          </a:prstGeom>
          <a:noFill/>
          <a:ln>
            <a:noFill/>
          </a:ln>
        </p:spPr>
        <p:txBody>
          <a:bodyPr>
            <a:normAutofit/>
          </a:bodyPr>
          <a:p>
            <a:pPr lvl="1" marL="260640" indent="-256680">
              <a:lnSpc>
                <a:spcPct val="85000"/>
              </a:lnSpc>
              <a:spcBef>
                <a:spcPts val="451"/>
              </a:spcBef>
              <a:buClr>
                <a:srgbClr val="262626"/>
              </a:buClr>
              <a:buFont typeface="Arial"/>
              <a:buChar char=" "/>
            </a:pPr>
            <a:r>
              <a:rPr b="1" lang="es-ES" sz="2400" spc="-1" strike="noStrike">
                <a:solidFill>
                  <a:srgbClr val="262626"/>
                </a:solidFill>
                <a:latin typeface="Calibri Light"/>
              </a:rPr>
              <a:t>Dificultades:</a:t>
            </a:r>
            <a:endParaRPr b="0" i="1"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No existen resultados concretos hasta que todo este terminado.</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Las fallas más triviales se encuentran al comienzo del período de prueba y las más graves al final.</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La eliminación de fallas suele ser extremadamente difícil durante las últimas etapas de prueba del sistema.</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Deriva del mundo del hardware y presenta una visión de manufactura sobre el desarrollo de software.</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La necesidad de pruebas aumenta exponencialmente durante las etapas finales.</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 </a:t>
            </a:r>
            <a:r>
              <a:rPr b="0" i="1" lang="es-ES" sz="2400" spc="-1" strike="noStrike">
                <a:solidFill>
                  <a:srgbClr val="262626"/>
                </a:solidFill>
                <a:latin typeface="Calibri Light"/>
              </a:rPr>
              <a:t>"CONGELAR" una fase es poco realista.</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400" spc="-1" strike="noStrike">
                <a:solidFill>
                  <a:srgbClr val="262626"/>
                </a:solidFill>
                <a:latin typeface="Calibri Light"/>
              </a:rPr>
              <a:t> </a:t>
            </a:r>
            <a:r>
              <a:rPr b="0" i="1" lang="es-ES" sz="2400" spc="-1" strike="noStrike">
                <a:solidFill>
                  <a:srgbClr val="262626"/>
                </a:solidFill>
                <a:latin typeface="Calibri Light"/>
              </a:rPr>
              <a:t>Existen errores, cambios de parecer, cambios en el ambiente.</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p:txBody>
      </p:sp>
      <p:sp>
        <p:nvSpPr>
          <p:cNvPr id="619"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205" dur="indefinite" restart="never" nodeType="tmRoot">
          <p:childTnLst>
            <p:seq>
              <p:cTn id="206"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0" name="Picture 2" descr=""/>
          <p:cNvPicPr/>
          <p:nvPr/>
        </p:nvPicPr>
        <p:blipFill>
          <a:blip r:embed="rId1"/>
          <a:srcRect l="9591" t="0" r="0" b="0"/>
          <a:stretch/>
        </p:blipFill>
        <p:spPr>
          <a:xfrm rot="16200000">
            <a:off x="2407680" y="699840"/>
            <a:ext cx="5019840" cy="7296480"/>
          </a:xfrm>
          <a:prstGeom prst="rect">
            <a:avLst/>
          </a:prstGeom>
          <a:ln w="9360">
            <a:noFill/>
          </a:ln>
        </p:spPr>
      </p:pic>
      <p:sp>
        <p:nvSpPr>
          <p:cNvPr id="621"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en cascada con prototipo</a:t>
            </a:r>
            <a:endParaRPr b="0" lang="es-ES" sz="3000" spc="-1" strike="noStrike">
              <a:solidFill>
                <a:srgbClr val="000000"/>
              </a:solidFill>
              <a:latin typeface="Calibri Light"/>
            </a:endParaRPr>
          </a:p>
        </p:txBody>
      </p:sp>
      <p:sp>
        <p:nvSpPr>
          <p:cNvPr id="622" name="TextShape 2"/>
          <p:cNvSpPr txBox="1"/>
          <p:nvPr/>
        </p:nvSpPr>
        <p:spPr>
          <a:xfrm>
            <a:off x="9249480" y="2852640"/>
            <a:ext cx="2925720" cy="1048320"/>
          </a:xfrm>
          <a:prstGeom prst="rect">
            <a:avLst/>
          </a:prstGeom>
          <a:noFill/>
          <a:ln>
            <a:noFill/>
          </a:ln>
        </p:spPr>
        <p:txBody>
          <a:bodyPr anchor="b"/>
          <a:p>
            <a:pPr algn="r">
              <a:lnSpc>
                <a:spcPct val="100000"/>
              </a:lnSpc>
            </a:pPr>
            <a:fld id="{F0A1770D-062F-419F-A958-57B3A1489158}"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23"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24" name="TextShape 4"/>
          <p:cNvSpPr txBox="1"/>
          <p:nvPr/>
        </p:nvSpPr>
        <p:spPr>
          <a:xfrm>
            <a:off x="623520" y="1902600"/>
            <a:ext cx="9792720" cy="4478400"/>
          </a:xfrm>
          <a:prstGeom prst="rect">
            <a:avLst/>
          </a:prstGeom>
          <a:noFill/>
          <a:ln>
            <a:noFill/>
          </a:ln>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Pfleeger</a:t>
            </a:r>
            <a:endParaRPr b="0" lang="es-ES" sz="1800" spc="-1" strike="noStrike">
              <a:solidFill>
                <a:srgbClr val="262626"/>
              </a:solidFill>
              <a:latin typeface="Calibri Light"/>
            </a:endParaRPr>
          </a:p>
        </p:txBody>
      </p:sp>
      <p:sp>
        <p:nvSpPr>
          <p:cNvPr id="625"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207" dur="indefinite" restart="never" nodeType="tmRoot">
          <p:childTnLst>
            <p:seq>
              <p:cTn id="208"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en V</a:t>
            </a:r>
            <a:endParaRPr b="0" lang="es-ES" sz="3000" spc="-1" strike="noStrike">
              <a:solidFill>
                <a:srgbClr val="000000"/>
              </a:solidFill>
              <a:latin typeface="Calibri Light"/>
            </a:endParaRPr>
          </a:p>
        </p:txBody>
      </p:sp>
      <p:sp>
        <p:nvSpPr>
          <p:cNvPr id="627" name="TextShape 2"/>
          <p:cNvSpPr txBox="1"/>
          <p:nvPr/>
        </p:nvSpPr>
        <p:spPr>
          <a:xfrm>
            <a:off x="9249480" y="2852640"/>
            <a:ext cx="2925720" cy="1048320"/>
          </a:xfrm>
          <a:prstGeom prst="rect">
            <a:avLst/>
          </a:prstGeom>
          <a:noFill/>
          <a:ln>
            <a:noFill/>
          </a:ln>
        </p:spPr>
        <p:txBody>
          <a:bodyPr anchor="b"/>
          <a:p>
            <a:pPr algn="r">
              <a:lnSpc>
                <a:spcPct val="100000"/>
              </a:lnSpc>
            </a:pPr>
            <a:fld id="{3FBD14B7-8819-413B-911E-1594C87A08AF}"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28"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900000"/>
                </a:solidFill>
                <a:latin typeface="Calibri Light"/>
              </a:rPr>
              <a:t>Pfleeger</a:t>
            </a:r>
            <a:endParaRPr b="0" lang="es-ES" sz="830" spc="-1" strike="noStrike">
              <a:solidFill>
                <a:srgbClr val="262626"/>
              </a:solidFill>
              <a:latin typeface="Calibri Light"/>
            </a:endParaRPr>
          </a:p>
        </p:txBody>
      </p:sp>
      <p:sp>
        <p:nvSpPr>
          <p:cNvPr id="629" name="TextShape 4"/>
          <p:cNvSpPr txBox="1"/>
          <p:nvPr/>
        </p:nvSpPr>
        <p:spPr>
          <a:xfrm>
            <a:off x="-32400" y="1861560"/>
            <a:ext cx="3525120" cy="4478400"/>
          </a:xfrm>
          <a:prstGeom prst="rect">
            <a:avLst/>
          </a:prstGeom>
          <a:noFill/>
          <a:ln>
            <a:noFill/>
          </a:ln>
        </p:spPr>
        <p:txBody>
          <a:bodyPr/>
          <a:p>
            <a:pPr lvl="1" marL="260640" indent="-256680">
              <a:lnSpc>
                <a:spcPct val="85000"/>
              </a:lnSpc>
              <a:spcBef>
                <a:spcPts val="451"/>
              </a:spcBef>
              <a:buClr>
                <a:srgbClr val="262626"/>
              </a:buClr>
              <a:buFont typeface="Wingdings" charset="2"/>
              <a:buChar char=""/>
            </a:pPr>
            <a:r>
              <a:rPr b="0" lang="es-ES" sz="1800" spc="-1" strike="noStrike">
                <a:solidFill>
                  <a:srgbClr val="262626"/>
                </a:solidFill>
                <a:latin typeface="Calibri Light"/>
              </a:rPr>
              <a:t>Demuestra cómo se relacionan las actividades de prueba con las de análisis y diseño.</a:t>
            </a:r>
            <a:endParaRPr b="0" i="1" lang="es-ES" sz="18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1800" spc="-1" strike="noStrike">
                <a:solidFill>
                  <a:srgbClr val="262626"/>
                </a:solidFill>
                <a:latin typeface="Calibri Light"/>
              </a:rPr>
              <a:t>Sugiere que la prueba unitaria y de integración también sea utilizada para verificar el diseño del programa</a:t>
            </a:r>
            <a:endParaRPr b="0" i="1" lang="es-ES" sz="18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1800" spc="-1" strike="noStrike">
                <a:solidFill>
                  <a:srgbClr val="262626"/>
                </a:solidFill>
                <a:latin typeface="Calibri Light"/>
              </a:rPr>
              <a:t>La vinculación entre los lados derecho e izquierdo implica que, si se encuentran problemas durante la verificación y validación, entonces el lado izquierdo de la V puede ser ejecutado nuevamente para solucionar el problema. </a:t>
            </a:r>
            <a:endParaRPr b="0" i="1" lang="es-ES" sz="1800" spc="-1" strike="noStrike">
              <a:solidFill>
                <a:srgbClr val="262626"/>
              </a:solidFill>
              <a:latin typeface="Calibri Light"/>
            </a:endParaRPr>
          </a:p>
          <a:p>
            <a:endParaRPr b="0" lang="es-ES" sz="1800" spc="-1" strike="noStrike">
              <a:solidFill>
                <a:srgbClr val="262626"/>
              </a:solidFill>
              <a:latin typeface="Calibri Light"/>
            </a:endParaRPr>
          </a:p>
          <a:p>
            <a:endParaRPr b="0" lang="es-ES" sz="1800" spc="-1" strike="noStrike">
              <a:solidFill>
                <a:srgbClr val="262626"/>
              </a:solidFill>
              <a:latin typeface="Calibri Light"/>
            </a:endParaRPr>
          </a:p>
        </p:txBody>
      </p:sp>
      <p:sp>
        <p:nvSpPr>
          <p:cNvPr id="630"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bfbfbf"/>
                </a:solidFill>
                <a:latin typeface="Calibri Light"/>
              </a:rPr>
              <a:t>Ingeniería de Software I  2018</a:t>
            </a:r>
            <a:endParaRPr b="0" lang="es-AR" sz="1050" spc="-1" strike="noStrike">
              <a:latin typeface="Times New Roman"/>
            </a:endParaRPr>
          </a:p>
        </p:txBody>
      </p:sp>
      <p:pic>
        <p:nvPicPr>
          <p:cNvPr id="631" name="Imagen 3" descr=""/>
          <p:cNvPicPr/>
          <p:nvPr/>
        </p:nvPicPr>
        <p:blipFill>
          <a:blip r:embed="rId1"/>
          <a:srcRect l="0" t="0" r="0" b="7493"/>
          <a:stretch/>
        </p:blipFill>
        <p:spPr>
          <a:xfrm>
            <a:off x="3493080" y="397800"/>
            <a:ext cx="8079840" cy="5654880"/>
          </a:xfrm>
          <a:prstGeom prst="rect">
            <a:avLst/>
          </a:prstGeom>
          <a:ln>
            <a:noFill/>
          </a:ln>
        </p:spPr>
      </p:pic>
    </p:spTree>
  </p:cSld>
  <p:timing>
    <p:tnLst>
      <p:par>
        <p:cTn id="209" dur="indefinite" restart="never" nodeType="tmRoot">
          <p:childTnLst>
            <p:seq>
              <p:cTn id="210"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prototipos</a:t>
            </a:r>
            <a:endParaRPr b="0" lang="es-ES" sz="3000" spc="-1" strike="noStrike">
              <a:solidFill>
                <a:srgbClr val="000000"/>
              </a:solidFill>
              <a:latin typeface="Calibri Light"/>
            </a:endParaRPr>
          </a:p>
        </p:txBody>
      </p:sp>
      <p:sp>
        <p:nvSpPr>
          <p:cNvPr id="633" name="TextShape 2"/>
          <p:cNvSpPr txBox="1"/>
          <p:nvPr/>
        </p:nvSpPr>
        <p:spPr>
          <a:xfrm>
            <a:off x="9249480" y="2852640"/>
            <a:ext cx="2925720" cy="1048320"/>
          </a:xfrm>
          <a:prstGeom prst="rect">
            <a:avLst/>
          </a:prstGeom>
          <a:noFill/>
          <a:ln>
            <a:noFill/>
          </a:ln>
        </p:spPr>
        <p:txBody>
          <a:bodyPr anchor="b"/>
          <a:p>
            <a:pPr algn="r">
              <a:lnSpc>
                <a:spcPct val="100000"/>
              </a:lnSpc>
            </a:pPr>
            <a:fld id="{393DE927-D32B-4E6E-9D14-62D397ABEE8C}"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34"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35" name="TextShape 4"/>
          <p:cNvSpPr txBox="1"/>
          <p:nvPr/>
        </p:nvSpPr>
        <p:spPr>
          <a:xfrm>
            <a:off x="623520" y="1902600"/>
            <a:ext cx="9792720" cy="4478400"/>
          </a:xfrm>
          <a:prstGeom prst="rect">
            <a:avLst/>
          </a:prstGeom>
          <a:noFill/>
          <a:ln>
            <a:noFill/>
          </a:ln>
        </p:spPr>
        <p:txBody>
          <a:bodyPr>
            <a:normAutofit/>
          </a:bodyPr>
          <a:p>
            <a:pPr lvl="1" marL="260640" indent="-256680" algn="just">
              <a:lnSpc>
                <a:spcPct val="85000"/>
              </a:lnSpc>
              <a:spcBef>
                <a:spcPts val="451"/>
              </a:spcBef>
              <a:buClr>
                <a:srgbClr val="262626"/>
              </a:buClr>
              <a:buFont typeface="Arial"/>
              <a:buChar char=" "/>
            </a:pPr>
            <a:r>
              <a:rPr b="0" lang="es-ES" sz="2800" spc="-1" strike="noStrike">
                <a:solidFill>
                  <a:srgbClr val="262626"/>
                </a:solidFill>
                <a:latin typeface="Calibri Light"/>
              </a:rPr>
              <a:t>Un prototipo es un producto parcialmente desarrollado que permite que clientes y desarrolladores examinen algunos aspectos del sistema propuesto, y decidan si éste es adecuado o correcto para el producto terminado.</a:t>
            </a:r>
            <a:endParaRPr b="0" i="1" lang="es-ES" sz="2800" spc="-1" strike="noStrike">
              <a:solidFill>
                <a:srgbClr val="262626"/>
              </a:solidFill>
              <a:latin typeface="Calibri Light"/>
            </a:endParaRPr>
          </a:p>
          <a:p>
            <a:endParaRPr b="0" lang="es-ES" sz="2800" spc="-1" strike="noStrike">
              <a:solidFill>
                <a:srgbClr val="262626"/>
              </a:solidFill>
              <a:latin typeface="Calibri Light"/>
            </a:endParaRPr>
          </a:p>
          <a:p>
            <a:pPr lvl="1" marL="260640" indent="-256680" algn="just">
              <a:lnSpc>
                <a:spcPct val="85000"/>
              </a:lnSpc>
              <a:spcBef>
                <a:spcPts val="451"/>
              </a:spcBef>
              <a:buClr>
                <a:srgbClr val="262626"/>
              </a:buClr>
              <a:buFont typeface="Arial"/>
              <a:buChar char=" "/>
            </a:pPr>
            <a:r>
              <a:rPr b="0" lang="es-ES" sz="2800" spc="-1" strike="noStrike">
                <a:solidFill>
                  <a:srgbClr val="262626"/>
                </a:solidFill>
                <a:latin typeface="Calibri Light"/>
              </a:rPr>
              <a:t>Esta es una alternativa de especificación para tratar mejor la incertidumbre, la ambigüedad y la volubilidad de los proyectos reales.</a:t>
            </a:r>
            <a:endParaRPr b="0" i="1" lang="es-ES" sz="2800" spc="-1" strike="noStrike">
              <a:solidFill>
                <a:srgbClr val="262626"/>
              </a:solidFill>
              <a:latin typeface="Calibri Light"/>
            </a:endParaRPr>
          </a:p>
          <a:p>
            <a:endParaRPr b="0" lang="es-ES" sz="2800" spc="-1" strike="noStrike">
              <a:solidFill>
                <a:srgbClr val="262626"/>
              </a:solidFill>
              <a:latin typeface="Calibri Light"/>
            </a:endParaRPr>
          </a:p>
        </p:txBody>
      </p:sp>
      <p:sp>
        <p:nvSpPr>
          <p:cNvPr id="636"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37" name="Picture 2" descr=""/>
          <p:cNvPicPr/>
          <p:nvPr/>
        </p:nvPicPr>
        <p:blipFill>
          <a:blip r:embed="rId1"/>
          <a:srcRect l="31492" t="36287" r="25922" b="20781"/>
          <a:stretch/>
        </p:blipFill>
        <p:spPr>
          <a:xfrm>
            <a:off x="9316080" y="4025520"/>
            <a:ext cx="2768760" cy="2093400"/>
          </a:xfrm>
          <a:prstGeom prst="rect">
            <a:avLst/>
          </a:prstGeom>
          <a:ln>
            <a:noFill/>
          </a:ln>
        </p:spPr>
      </p:pic>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prototipos</a:t>
            </a:r>
            <a:endParaRPr b="0" lang="es-ES" sz="3000" spc="-1" strike="noStrike">
              <a:solidFill>
                <a:srgbClr val="000000"/>
              </a:solidFill>
              <a:latin typeface="Calibri Light"/>
            </a:endParaRPr>
          </a:p>
        </p:txBody>
      </p:sp>
      <p:sp>
        <p:nvSpPr>
          <p:cNvPr id="639" name="TextShape 2"/>
          <p:cNvSpPr txBox="1"/>
          <p:nvPr/>
        </p:nvSpPr>
        <p:spPr>
          <a:xfrm>
            <a:off x="9249480" y="2852640"/>
            <a:ext cx="2925720" cy="1048320"/>
          </a:xfrm>
          <a:prstGeom prst="rect">
            <a:avLst/>
          </a:prstGeom>
          <a:noFill/>
          <a:ln>
            <a:noFill/>
          </a:ln>
        </p:spPr>
        <p:txBody>
          <a:bodyPr anchor="b"/>
          <a:p>
            <a:pPr algn="r">
              <a:lnSpc>
                <a:spcPct val="100000"/>
              </a:lnSpc>
            </a:pPr>
            <a:fld id="{F6978F32-6631-40DF-9BA9-AA95A5728B8A}"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40" name="TextShape 3"/>
          <p:cNvSpPr txBox="1"/>
          <p:nvPr/>
        </p:nvSpPr>
        <p:spPr>
          <a:xfrm>
            <a:off x="5951880" y="6509520"/>
            <a:ext cx="2162160" cy="304920"/>
          </a:xfrm>
          <a:prstGeom prst="rect">
            <a:avLst/>
          </a:prstGeom>
          <a:noFill/>
          <a:ln>
            <a:noFill/>
          </a:ln>
        </p:spPr>
        <p:txBody>
          <a:bodyPr/>
          <a:p>
            <a:pPr marL="68760" indent="-68400">
              <a:lnSpc>
                <a:spcPct val="85000"/>
              </a:lnSpc>
              <a:spcBef>
                <a:spcPts val="975"/>
              </a:spcBef>
              <a:buClr>
                <a:srgbClr val="c00000"/>
              </a:buClr>
              <a:buFont typeface="Arial"/>
              <a:buChar char="»"/>
            </a:pPr>
            <a:r>
              <a:rPr b="0" lang="es-ES" sz="900" spc="-1" strike="noStrike">
                <a:solidFill>
                  <a:srgbClr val="900000"/>
                </a:solidFill>
                <a:latin typeface="Calibri Light"/>
              </a:rPr>
              <a:t>Pfleeger</a:t>
            </a:r>
            <a:endParaRPr b="0" lang="es-ES" sz="900" spc="-1" strike="noStrike">
              <a:solidFill>
                <a:srgbClr val="262626"/>
              </a:solidFill>
              <a:latin typeface="Calibri Light"/>
            </a:endParaRPr>
          </a:p>
        </p:txBody>
      </p:sp>
      <p:sp>
        <p:nvSpPr>
          <p:cNvPr id="641" name="TextShape 4"/>
          <p:cNvSpPr txBox="1"/>
          <p:nvPr/>
        </p:nvSpPr>
        <p:spPr>
          <a:xfrm>
            <a:off x="241200" y="1820520"/>
            <a:ext cx="3866400" cy="4478400"/>
          </a:xfrm>
          <a:prstGeom prst="rect">
            <a:avLst/>
          </a:prstGeom>
          <a:noFill/>
          <a:ln>
            <a:noFill/>
          </a:ln>
        </p:spPr>
        <p:txBody>
          <a:bodyPr>
            <a:normAutofit/>
          </a:bodyPr>
          <a:p>
            <a:pPr lvl="1" indent="3240" algn="ctr">
              <a:lnSpc>
                <a:spcPct val="85000"/>
              </a:lnSpc>
              <a:spcBef>
                <a:spcPts val="451"/>
              </a:spcBef>
              <a:buClr>
                <a:srgbClr val="000000"/>
              </a:buClr>
              <a:buFont typeface="Arial"/>
              <a:buChar char=" "/>
            </a:pPr>
            <a:r>
              <a:rPr b="0" lang="es-ES" sz="2800" spc="-1" strike="noStrike">
                <a:solidFill>
                  <a:srgbClr val="000000"/>
                </a:solidFill>
                <a:latin typeface="Calibri Light"/>
              </a:rPr>
              <a:t>Tipos</a:t>
            </a:r>
            <a:endParaRPr b="0" i="1" lang="es-ES" sz="2800" spc="-1" strike="noStrike">
              <a:solidFill>
                <a:srgbClr val="262626"/>
              </a:solidFill>
              <a:latin typeface="Calibri Light"/>
            </a:endParaRPr>
          </a:p>
          <a:p>
            <a:pPr lvl="2" algn="ctr">
              <a:lnSpc>
                <a:spcPct val="85000"/>
              </a:lnSpc>
              <a:spcBef>
                <a:spcPts val="451"/>
              </a:spcBef>
              <a:buClr>
                <a:srgbClr val="000000"/>
              </a:buClr>
              <a:buFont typeface="Arial"/>
              <a:buChar char=" "/>
            </a:pPr>
            <a:r>
              <a:rPr b="1" i="1" lang="es-ES" sz="2400" spc="-1" strike="noStrike">
                <a:solidFill>
                  <a:srgbClr val="000000"/>
                </a:solidFill>
                <a:latin typeface="Calibri Light"/>
              </a:rPr>
              <a:t>Evolutivos</a:t>
            </a:r>
            <a:endParaRPr b="0" lang="es-ES" sz="2400" spc="-1" strike="noStrike">
              <a:solidFill>
                <a:srgbClr val="262626"/>
              </a:solidFill>
              <a:latin typeface="Calibri Light"/>
            </a:endParaRPr>
          </a:p>
          <a:p>
            <a:pPr lvl="3" algn="ctr">
              <a:lnSpc>
                <a:spcPct val="85000"/>
              </a:lnSpc>
              <a:spcBef>
                <a:spcPts val="451"/>
              </a:spcBef>
              <a:buClr>
                <a:srgbClr val="000000"/>
              </a:buClr>
              <a:buFont typeface="Arial"/>
              <a:buChar char=" "/>
            </a:pPr>
            <a:r>
              <a:rPr b="0" lang="es-ES" sz="2000" spc="-1" strike="noStrike">
                <a:solidFill>
                  <a:srgbClr val="000000"/>
                </a:solidFill>
                <a:latin typeface="Calibri Light"/>
              </a:rPr>
              <a:t>El objetivo es obtener el sistema a entregar.</a:t>
            </a:r>
            <a:endParaRPr b="0" lang="es-ES" sz="2000" spc="-1" strike="noStrike">
              <a:solidFill>
                <a:srgbClr val="262626"/>
              </a:solidFill>
              <a:latin typeface="Calibri Light"/>
            </a:endParaRPr>
          </a:p>
          <a:p>
            <a:pPr lvl="3" algn="ctr">
              <a:lnSpc>
                <a:spcPct val="85000"/>
              </a:lnSpc>
              <a:spcBef>
                <a:spcPts val="451"/>
              </a:spcBef>
              <a:buClr>
                <a:srgbClr val="000000"/>
              </a:buClr>
              <a:buFont typeface="Arial"/>
              <a:buChar char=" "/>
            </a:pPr>
            <a:r>
              <a:rPr b="0" lang="es-ES" sz="2000" spc="-1" strike="noStrike">
                <a:solidFill>
                  <a:srgbClr val="000000"/>
                </a:solidFill>
                <a:latin typeface="Calibri Light"/>
              </a:rPr>
              <a:t>Permite que todo el sistema o alguna de sus partes se construyan rápidamente para comprender o aclarar aspectos y asegurar que el desarrollador, el usuario y el cliente tengan una comprensión unificada tanto de lo que se necesita como de lo que se propone como solución</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pPr lvl="2" algn="ctr">
              <a:lnSpc>
                <a:spcPct val="85000"/>
              </a:lnSpc>
              <a:spcBef>
                <a:spcPts val="451"/>
              </a:spcBef>
              <a:buClr>
                <a:srgbClr val="000000"/>
              </a:buClr>
              <a:buFont typeface="Arial"/>
              <a:buChar char=" "/>
            </a:pPr>
            <a:r>
              <a:rPr b="1" i="1" lang="es-ES" sz="2400" spc="-1" strike="noStrike">
                <a:solidFill>
                  <a:srgbClr val="000000"/>
                </a:solidFill>
                <a:latin typeface="Calibri Light"/>
              </a:rPr>
              <a:t>Descartables </a:t>
            </a:r>
            <a:endParaRPr b="0" lang="es-ES" sz="2400" spc="-1" strike="noStrike">
              <a:solidFill>
                <a:srgbClr val="262626"/>
              </a:solidFill>
              <a:latin typeface="Calibri Light"/>
            </a:endParaRPr>
          </a:p>
          <a:p>
            <a:pPr lvl="3" algn="ctr">
              <a:lnSpc>
                <a:spcPct val="85000"/>
              </a:lnSpc>
              <a:spcBef>
                <a:spcPts val="451"/>
              </a:spcBef>
              <a:buClr>
                <a:srgbClr val="000000"/>
              </a:buClr>
              <a:buFont typeface="Arial"/>
              <a:buChar char=" "/>
            </a:pPr>
            <a:r>
              <a:rPr b="0" lang="es-ES" sz="2000" spc="-1" strike="noStrike">
                <a:solidFill>
                  <a:srgbClr val="000000"/>
                </a:solidFill>
                <a:latin typeface="Calibri Light"/>
              </a:rPr>
              <a:t>No tiene funcionalidad</a:t>
            </a:r>
            <a:endParaRPr b="0" lang="es-ES" sz="2000" spc="-1" strike="noStrike">
              <a:solidFill>
                <a:srgbClr val="262626"/>
              </a:solidFill>
              <a:latin typeface="Calibri Light"/>
            </a:endParaRPr>
          </a:p>
          <a:p>
            <a:pPr lvl="3" algn="ctr">
              <a:lnSpc>
                <a:spcPct val="85000"/>
              </a:lnSpc>
              <a:spcBef>
                <a:spcPts val="451"/>
              </a:spcBef>
              <a:buClr>
                <a:srgbClr val="000000"/>
              </a:buClr>
              <a:buFont typeface="Arial"/>
              <a:buChar char=" "/>
            </a:pPr>
            <a:r>
              <a:rPr b="0" lang="es-ES" sz="2000" spc="-1" strike="noStrike">
                <a:solidFill>
                  <a:srgbClr val="000000"/>
                </a:solidFill>
                <a:latin typeface="Calibri Light"/>
              </a:rPr>
              <a:t>Se utilizan herramientas de modelado </a:t>
            </a:r>
            <a:endParaRPr b="0" lang="es-ES" sz="2000" spc="-1" strike="noStrike">
              <a:solidFill>
                <a:srgbClr val="262626"/>
              </a:solidFill>
              <a:latin typeface="Calibri Light"/>
            </a:endParaRPr>
          </a:p>
          <a:p>
            <a:pPr algn="ctr">
              <a:lnSpc>
                <a:spcPct val="85000"/>
              </a:lnSpc>
              <a:spcBef>
                <a:spcPts val="975"/>
              </a:spcBef>
            </a:pPr>
            <a:endParaRPr b="0" lang="es-ES" sz="2000" spc="-1" strike="noStrike">
              <a:solidFill>
                <a:srgbClr val="262626"/>
              </a:solidFill>
              <a:latin typeface="Calibri Light"/>
            </a:endParaRPr>
          </a:p>
        </p:txBody>
      </p:sp>
      <p:sp>
        <p:nvSpPr>
          <p:cNvPr id="642"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43" name="Picture 2" descr=""/>
          <p:cNvPicPr/>
          <p:nvPr/>
        </p:nvPicPr>
        <p:blipFill>
          <a:blip r:embed="rId1"/>
          <a:srcRect l="10578" t="5327" r="0" b="0"/>
          <a:stretch/>
        </p:blipFill>
        <p:spPr>
          <a:xfrm rot="16200000">
            <a:off x="6235200" y="-406800"/>
            <a:ext cx="3829320" cy="8083800"/>
          </a:xfrm>
          <a:prstGeom prst="rect">
            <a:avLst/>
          </a:prstGeom>
          <a:ln w="9360">
            <a:noFill/>
          </a:ln>
        </p:spPr>
      </p:pic>
    </p:spTree>
  </p:cSld>
  <p:timing>
    <p:tnLst>
      <p:par>
        <p:cTn id="213" dur="indefinite" restart="never" nodeType="tmRoot">
          <p:childTnLst>
            <p:seq>
              <p:cTn id="214"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prototipos</a:t>
            </a:r>
            <a:endParaRPr b="0" lang="es-ES" sz="3000" spc="-1" strike="noStrike">
              <a:solidFill>
                <a:srgbClr val="000000"/>
              </a:solidFill>
              <a:latin typeface="Calibri Light"/>
            </a:endParaRPr>
          </a:p>
        </p:txBody>
      </p:sp>
      <p:sp>
        <p:nvSpPr>
          <p:cNvPr id="645" name="TextShape 2"/>
          <p:cNvSpPr txBox="1"/>
          <p:nvPr/>
        </p:nvSpPr>
        <p:spPr>
          <a:xfrm>
            <a:off x="9249480" y="2852640"/>
            <a:ext cx="2925720" cy="1048320"/>
          </a:xfrm>
          <a:prstGeom prst="rect">
            <a:avLst/>
          </a:prstGeom>
          <a:noFill/>
          <a:ln>
            <a:noFill/>
          </a:ln>
        </p:spPr>
        <p:txBody>
          <a:bodyPr anchor="b"/>
          <a:p>
            <a:pPr algn="r">
              <a:lnSpc>
                <a:spcPct val="100000"/>
              </a:lnSpc>
            </a:pPr>
            <a:fld id="{1877E2C4-35DD-421D-8353-834A14469843}"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46"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47" name="TextShape 4"/>
          <p:cNvSpPr txBox="1"/>
          <p:nvPr/>
        </p:nvSpPr>
        <p:spPr>
          <a:xfrm>
            <a:off x="623520" y="1902600"/>
            <a:ext cx="9792720" cy="4478400"/>
          </a:xfrm>
          <a:prstGeom prst="rect">
            <a:avLst/>
          </a:prstGeom>
          <a:noFill/>
          <a:ln>
            <a:noFill/>
          </a:ln>
        </p:spPr>
        <p:txBody>
          <a:bodyPr>
            <a:normAutofit/>
          </a:bodyPr>
          <a:p>
            <a:pPr lvl="1" marL="260640" indent="-256680">
              <a:lnSpc>
                <a:spcPct val="85000"/>
              </a:lnSpc>
              <a:spcBef>
                <a:spcPts val="451"/>
              </a:spcBef>
              <a:buClr>
                <a:srgbClr val="000000"/>
              </a:buClr>
              <a:buFont typeface="Arial"/>
              <a:buChar char=" "/>
            </a:pPr>
            <a:r>
              <a:rPr b="0" lang="es-ES" sz="2800" spc="-1" strike="noStrike">
                <a:solidFill>
                  <a:srgbClr val="000000"/>
                </a:solidFill>
                <a:latin typeface="Calibri Light"/>
              </a:rPr>
              <a:t>Proyectos candidatos</a:t>
            </a:r>
            <a:endParaRPr b="0" i="1" lang="es-ES" sz="2800" spc="-1" strike="noStrike">
              <a:solidFill>
                <a:srgbClr val="262626"/>
              </a:solidFill>
              <a:latin typeface="Calibri Light"/>
            </a:endParaRPr>
          </a:p>
          <a:p>
            <a:pPr marL="274320">
              <a:lnSpc>
                <a:spcPct val="85000"/>
              </a:lnSpc>
              <a:spcBef>
                <a:spcPts val="451"/>
              </a:spcBef>
            </a:pPr>
            <a:endParaRPr b="0" lang="es-ES" sz="2800" spc="-1" strike="noStrike">
              <a:solidFill>
                <a:srgbClr val="262626"/>
              </a:solidFill>
              <a:latin typeface="Calibri Light"/>
            </a:endParaRPr>
          </a:p>
          <a:p>
            <a:pPr lvl="2" marL="411480" indent="-411120">
              <a:lnSpc>
                <a:spcPct val="120000"/>
              </a:lnSpc>
              <a:spcBef>
                <a:spcPts val="451"/>
              </a:spcBef>
              <a:buClr>
                <a:srgbClr val="000000"/>
              </a:buClr>
              <a:buFont typeface="Wingdings" charset="2"/>
              <a:buChar char=""/>
            </a:pPr>
            <a:r>
              <a:rPr b="0" i="1" lang="es-ES" sz="2400" spc="-1" strike="noStrike">
                <a:solidFill>
                  <a:srgbClr val="000000"/>
                </a:solidFill>
                <a:latin typeface="Calibri Light"/>
              </a:rPr>
              <a:t>Usuarios que no examinarán los modelos abstractos</a:t>
            </a:r>
            <a:endParaRPr b="0" lang="es-ES" sz="2400" spc="-1" strike="noStrike">
              <a:solidFill>
                <a:srgbClr val="262626"/>
              </a:solidFill>
              <a:latin typeface="Calibri Light"/>
            </a:endParaRPr>
          </a:p>
          <a:p>
            <a:pPr lvl="2" marL="411480" indent="-411120">
              <a:lnSpc>
                <a:spcPct val="120000"/>
              </a:lnSpc>
              <a:spcBef>
                <a:spcPts val="451"/>
              </a:spcBef>
              <a:buClr>
                <a:srgbClr val="000000"/>
              </a:buClr>
              <a:buFont typeface="Wingdings" charset="2"/>
              <a:buChar char=""/>
            </a:pPr>
            <a:r>
              <a:rPr b="0" i="1" lang="es-ES" sz="2400" spc="-1" strike="noStrike">
                <a:solidFill>
                  <a:srgbClr val="000000"/>
                </a:solidFill>
                <a:latin typeface="Calibri Light"/>
              </a:rPr>
              <a:t>Usuarios que no determinarán sus requerimientos inicialmente</a:t>
            </a:r>
            <a:endParaRPr b="0" lang="es-ES" sz="2400" spc="-1" strike="noStrike">
              <a:solidFill>
                <a:srgbClr val="262626"/>
              </a:solidFill>
              <a:latin typeface="Calibri Light"/>
            </a:endParaRPr>
          </a:p>
          <a:p>
            <a:pPr lvl="2" marL="411480" indent="-411120">
              <a:lnSpc>
                <a:spcPct val="120000"/>
              </a:lnSpc>
              <a:spcBef>
                <a:spcPts val="451"/>
              </a:spcBef>
              <a:buClr>
                <a:srgbClr val="000000"/>
              </a:buClr>
              <a:buFont typeface="Wingdings" charset="2"/>
              <a:buChar char=""/>
            </a:pPr>
            <a:r>
              <a:rPr b="0" i="1" lang="es-ES" sz="2400" spc="-1" strike="noStrike">
                <a:solidFill>
                  <a:srgbClr val="000000"/>
                </a:solidFill>
                <a:latin typeface="Calibri Light"/>
              </a:rPr>
              <a:t>Sistemas con énfasis en los formatos de E/S más que en los detalles algorítmicos</a:t>
            </a:r>
            <a:endParaRPr b="0" lang="es-ES" sz="2400" spc="-1" strike="noStrike">
              <a:solidFill>
                <a:srgbClr val="262626"/>
              </a:solidFill>
              <a:latin typeface="Calibri Light"/>
            </a:endParaRPr>
          </a:p>
          <a:p>
            <a:pPr lvl="2" marL="411480" indent="-411120">
              <a:lnSpc>
                <a:spcPct val="120000"/>
              </a:lnSpc>
              <a:spcBef>
                <a:spcPts val="451"/>
              </a:spcBef>
              <a:buClr>
                <a:srgbClr val="000000"/>
              </a:buClr>
              <a:buFont typeface="Wingdings" charset="2"/>
              <a:buChar char=""/>
            </a:pPr>
            <a:r>
              <a:rPr b="0" i="1" lang="es-ES" sz="2400" spc="-1" strike="noStrike">
                <a:solidFill>
                  <a:srgbClr val="000000"/>
                </a:solidFill>
                <a:latin typeface="Calibri Light"/>
              </a:rPr>
              <a:t>Sistemas en los que haya que explorar aspectos técnicos</a:t>
            </a:r>
            <a:endParaRPr b="0" lang="es-ES" sz="2400" spc="-1" strike="noStrike">
              <a:solidFill>
                <a:srgbClr val="262626"/>
              </a:solidFill>
              <a:latin typeface="Calibri Light"/>
            </a:endParaRPr>
          </a:p>
          <a:p>
            <a:pPr lvl="2" marL="411480" indent="-411120">
              <a:lnSpc>
                <a:spcPct val="120000"/>
              </a:lnSpc>
              <a:spcBef>
                <a:spcPts val="451"/>
              </a:spcBef>
              <a:buClr>
                <a:srgbClr val="000000"/>
              </a:buClr>
              <a:buFont typeface="Wingdings" charset="2"/>
              <a:buChar char=""/>
            </a:pPr>
            <a:r>
              <a:rPr b="0" i="1" lang="es-ES" sz="2400" spc="-1" strike="noStrike">
                <a:solidFill>
                  <a:srgbClr val="000000"/>
                </a:solidFill>
                <a:latin typeface="Calibri Light"/>
              </a:rPr>
              <a:t>Si el usuario tiene dificultad al tratar con los modelos gráficos para modelar los requerimientos y el comportamiento</a:t>
            </a:r>
            <a:endParaRPr b="0" lang="es-ES" sz="2400" spc="-1" strike="noStrike">
              <a:solidFill>
                <a:srgbClr val="262626"/>
              </a:solidFill>
              <a:latin typeface="Calibri Light"/>
            </a:endParaRPr>
          </a:p>
          <a:p>
            <a:pPr lvl="2" marL="411480" indent="-411120">
              <a:lnSpc>
                <a:spcPct val="120000"/>
              </a:lnSpc>
              <a:spcBef>
                <a:spcPts val="451"/>
              </a:spcBef>
              <a:buClr>
                <a:srgbClr val="000000"/>
              </a:buClr>
              <a:buFont typeface="Wingdings" charset="2"/>
              <a:buChar char=""/>
            </a:pPr>
            <a:r>
              <a:rPr b="0" i="1" lang="es-ES" sz="2400" spc="-1" strike="noStrike">
                <a:solidFill>
                  <a:srgbClr val="000000"/>
                </a:solidFill>
                <a:latin typeface="Calibri Light"/>
              </a:rPr>
              <a:t>Si se enfatiza el aspecto de la interfaz humana</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p:txBody>
      </p:sp>
      <p:sp>
        <p:nvSpPr>
          <p:cNvPr id="648"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215" dur="indefinite" restart="never" nodeType="tmRoot">
          <p:childTnLst>
            <p:seq>
              <p:cTn id="216"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prototipos</a:t>
            </a:r>
            <a:endParaRPr b="0" lang="es-ES" sz="3000" spc="-1" strike="noStrike">
              <a:solidFill>
                <a:srgbClr val="000000"/>
              </a:solidFill>
              <a:latin typeface="Calibri Light"/>
            </a:endParaRPr>
          </a:p>
        </p:txBody>
      </p:sp>
      <p:sp>
        <p:nvSpPr>
          <p:cNvPr id="650" name="TextShape 2"/>
          <p:cNvSpPr txBox="1"/>
          <p:nvPr/>
        </p:nvSpPr>
        <p:spPr>
          <a:xfrm>
            <a:off x="9249480" y="2852640"/>
            <a:ext cx="2925720" cy="1048320"/>
          </a:xfrm>
          <a:prstGeom prst="rect">
            <a:avLst/>
          </a:prstGeom>
          <a:noFill/>
          <a:ln>
            <a:noFill/>
          </a:ln>
        </p:spPr>
        <p:txBody>
          <a:bodyPr anchor="b"/>
          <a:p>
            <a:pPr algn="r">
              <a:lnSpc>
                <a:spcPct val="100000"/>
              </a:lnSpc>
            </a:pPr>
            <a:fld id="{70F158A3-9D88-40AD-B07F-DE7D2820FC18}"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51"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52" name="TextShape 4"/>
          <p:cNvSpPr txBox="1"/>
          <p:nvPr/>
        </p:nvSpPr>
        <p:spPr>
          <a:xfrm>
            <a:off x="623520" y="1902600"/>
            <a:ext cx="9792720" cy="4478400"/>
          </a:xfrm>
          <a:prstGeom prst="rect">
            <a:avLst/>
          </a:prstGeom>
          <a:noFill/>
          <a:ln>
            <a:noFill/>
          </a:ln>
        </p:spPr>
        <p:txBody>
          <a:bodyPr>
            <a:normAutofit/>
          </a:bodyPr>
          <a:p>
            <a:pPr lvl="1" marL="260640" indent="-256680">
              <a:lnSpc>
                <a:spcPct val="85000"/>
              </a:lnSpc>
              <a:spcBef>
                <a:spcPts val="451"/>
              </a:spcBef>
              <a:buClr>
                <a:srgbClr val="262626"/>
              </a:buClr>
              <a:buFont typeface="Arial"/>
              <a:buChar char=" "/>
            </a:pPr>
            <a:r>
              <a:rPr b="0" lang="es-ES" sz="2400" spc="-1" strike="noStrike">
                <a:solidFill>
                  <a:srgbClr val="262626"/>
                </a:solidFill>
                <a:latin typeface="Calibri Light"/>
              </a:rPr>
              <a:t>Para asegurar el éxito</a:t>
            </a:r>
            <a:endParaRPr b="0" i="1"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Debe ser un sistema con el que se pueda experimentar</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Debe ser comparativamente barato (&lt; 10%)</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Debe desarrollarse rápidamente</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Énfasis en la interfaz de usuario</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Equipo de desarrollo reducido</a:t>
            </a:r>
            <a:endParaRPr b="0" lang="es-ES" sz="2400" spc="-1" strike="noStrike">
              <a:solidFill>
                <a:srgbClr val="262626"/>
              </a:solidFill>
              <a:latin typeface="Calibri Light"/>
            </a:endParaRPr>
          </a:p>
          <a:p>
            <a:pPr lvl="2" marL="411480" indent="-411120">
              <a:lnSpc>
                <a:spcPct val="85000"/>
              </a:lnSpc>
              <a:spcBef>
                <a:spcPts val="451"/>
              </a:spcBef>
              <a:buClr>
                <a:srgbClr val="262626"/>
              </a:buClr>
              <a:buFont typeface="Wingdings" charset="2"/>
              <a:buChar char=""/>
            </a:pPr>
            <a:r>
              <a:rPr b="0" i="1" lang="es-ES" sz="2400" spc="-1" strike="noStrike">
                <a:solidFill>
                  <a:srgbClr val="262626"/>
                </a:solidFill>
                <a:latin typeface="Calibri Light"/>
              </a:rPr>
              <a:t>Herramientas y lenguajes adecuados</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a:p>
            <a:pPr>
              <a:lnSpc>
                <a:spcPct val="85000"/>
              </a:lnSpc>
              <a:spcBef>
                <a:spcPts val="975"/>
              </a:spcBef>
            </a:pPr>
            <a:endParaRPr b="0" lang="es-ES" sz="2400" spc="-1" strike="noStrike">
              <a:solidFill>
                <a:srgbClr val="262626"/>
              </a:solidFill>
              <a:latin typeface="Calibri Light"/>
            </a:endParaRPr>
          </a:p>
          <a:p>
            <a:endParaRPr b="0" lang="es-ES" sz="2400" spc="-1" strike="noStrike">
              <a:solidFill>
                <a:srgbClr val="262626"/>
              </a:solidFill>
              <a:latin typeface="Calibri Light"/>
            </a:endParaRPr>
          </a:p>
        </p:txBody>
      </p:sp>
      <p:sp>
        <p:nvSpPr>
          <p:cNvPr id="653"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54" name="Picture 2" descr=""/>
          <p:cNvPicPr/>
          <p:nvPr/>
        </p:nvPicPr>
        <p:blipFill>
          <a:blip r:embed="rId1"/>
          <a:stretch/>
        </p:blipFill>
        <p:spPr>
          <a:xfrm>
            <a:off x="7968240" y="4322520"/>
            <a:ext cx="2542680" cy="1800000"/>
          </a:xfrm>
          <a:prstGeom prst="rect">
            <a:avLst/>
          </a:prstGeom>
          <a:ln>
            <a:noFill/>
          </a:ln>
        </p:spPr>
      </p:pic>
    </p:spTree>
  </p:cSld>
  <p:timing>
    <p:tnLst>
      <p:par>
        <p:cTn id="217" dur="indefinite" restart="never" nodeType="tmRoot">
          <p:childTnLst>
            <p:seq>
              <p:cTn id="218"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desarrollo por fases</a:t>
            </a:r>
            <a:endParaRPr b="0" lang="es-ES" sz="3000" spc="-1" strike="noStrike">
              <a:solidFill>
                <a:srgbClr val="000000"/>
              </a:solidFill>
              <a:latin typeface="Calibri Light"/>
            </a:endParaRPr>
          </a:p>
        </p:txBody>
      </p:sp>
      <p:sp>
        <p:nvSpPr>
          <p:cNvPr id="656" name="TextShape 2"/>
          <p:cNvSpPr txBox="1"/>
          <p:nvPr/>
        </p:nvSpPr>
        <p:spPr>
          <a:xfrm>
            <a:off x="9249480" y="2852640"/>
            <a:ext cx="2925720" cy="1048320"/>
          </a:xfrm>
          <a:prstGeom prst="rect">
            <a:avLst/>
          </a:prstGeom>
          <a:noFill/>
          <a:ln>
            <a:noFill/>
          </a:ln>
        </p:spPr>
        <p:txBody>
          <a:bodyPr anchor="b"/>
          <a:p>
            <a:pPr algn="r">
              <a:lnSpc>
                <a:spcPct val="100000"/>
              </a:lnSpc>
            </a:pPr>
            <a:fld id="{886B7FB7-5E97-46B3-AC0D-09942157F283}"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57"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658" name="TextShape 4"/>
          <p:cNvSpPr txBox="1"/>
          <p:nvPr/>
        </p:nvSpPr>
        <p:spPr>
          <a:xfrm>
            <a:off x="623520" y="1902600"/>
            <a:ext cx="9792720" cy="4478400"/>
          </a:xfrm>
          <a:prstGeom prst="rect">
            <a:avLst/>
          </a:prstGeom>
          <a:noFill/>
          <a:ln>
            <a:noFill/>
          </a:ln>
        </p:spPr>
        <p:txBody>
          <a:bodyPr>
            <a:normAutofit/>
          </a:bodyPr>
          <a:p>
            <a:pPr lvl="1" marL="260640" indent="-256680">
              <a:lnSpc>
                <a:spcPct val="85000"/>
              </a:lnSpc>
              <a:spcBef>
                <a:spcPts val="451"/>
              </a:spcBef>
              <a:buClr>
                <a:srgbClr val="262626"/>
              </a:buClr>
              <a:buFont typeface="Arial"/>
              <a:buChar char=" "/>
            </a:pPr>
            <a:r>
              <a:rPr b="0" lang="es-ES" sz="2800" spc="-1" strike="noStrike">
                <a:solidFill>
                  <a:srgbClr val="262626"/>
                </a:solidFill>
                <a:latin typeface="Calibri Light"/>
              </a:rPr>
              <a:t>Se desarrolla el sistema de tal manera que puede ser entregado en piezas. Esto implica que existen dos sistemas funcionando en paralelo: el sistema operacional y el sistema en desarrollo. </a:t>
            </a:r>
            <a:endParaRPr b="0" i="1" lang="es-ES" sz="2800" spc="-1" strike="noStrike">
              <a:solidFill>
                <a:srgbClr val="262626"/>
              </a:solidFill>
              <a:latin typeface="Calibri Light"/>
            </a:endParaRPr>
          </a:p>
          <a:p>
            <a:endParaRPr b="0" lang="es-ES" sz="2800" spc="-1" strike="noStrike">
              <a:solidFill>
                <a:srgbClr val="262626"/>
              </a:solidFill>
              <a:latin typeface="Calibri Light"/>
            </a:endParaRPr>
          </a:p>
        </p:txBody>
      </p:sp>
      <p:sp>
        <p:nvSpPr>
          <p:cNvPr id="659"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60" name="Picture 4" descr=""/>
          <p:cNvPicPr/>
          <p:nvPr/>
        </p:nvPicPr>
        <p:blipFill>
          <a:blip r:embed="rId1"/>
          <a:srcRect l="0" t="2813" r="4046" b="20712"/>
          <a:stretch/>
        </p:blipFill>
        <p:spPr>
          <a:xfrm>
            <a:off x="1546920" y="3159000"/>
            <a:ext cx="7744320" cy="3241440"/>
          </a:xfrm>
          <a:prstGeom prst="rect">
            <a:avLst/>
          </a:prstGeom>
          <a:ln w="9360">
            <a:noFill/>
          </a:ln>
        </p:spPr>
      </p:pic>
    </p:spTree>
  </p:cSld>
  <p:timing>
    <p:tnLst>
      <p:par>
        <p:cTn id="219" dur="indefinite" restart="never" nodeType="tmRoot">
          <p:childTnLst>
            <p:seq>
              <p:cTn id="220"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de desarrollo por fases</a:t>
            </a:r>
            <a:endParaRPr b="0" lang="es-ES" sz="3000" spc="-1" strike="noStrike">
              <a:solidFill>
                <a:srgbClr val="000000"/>
              </a:solidFill>
              <a:latin typeface="Calibri Light"/>
            </a:endParaRPr>
          </a:p>
        </p:txBody>
      </p:sp>
      <p:sp>
        <p:nvSpPr>
          <p:cNvPr id="662" name="TextShape 2"/>
          <p:cNvSpPr txBox="1"/>
          <p:nvPr/>
        </p:nvSpPr>
        <p:spPr>
          <a:xfrm>
            <a:off x="9249480" y="2852640"/>
            <a:ext cx="2925720" cy="1048320"/>
          </a:xfrm>
          <a:prstGeom prst="rect">
            <a:avLst/>
          </a:prstGeom>
          <a:noFill/>
          <a:ln>
            <a:noFill/>
          </a:ln>
        </p:spPr>
        <p:txBody>
          <a:bodyPr anchor="b"/>
          <a:p>
            <a:pPr algn="r">
              <a:lnSpc>
                <a:spcPct val="100000"/>
              </a:lnSpc>
            </a:pPr>
            <a:fld id="{26D13E08-2D50-42EA-81E9-8EFBCEBE0B90}"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63" name="TextShape 3"/>
          <p:cNvSpPr txBox="1"/>
          <p:nvPr/>
        </p:nvSpPr>
        <p:spPr>
          <a:xfrm>
            <a:off x="5951880" y="6509520"/>
            <a:ext cx="2162160" cy="304920"/>
          </a:xfrm>
          <a:prstGeom prst="rect">
            <a:avLst/>
          </a:prstGeom>
          <a:noFill/>
          <a:ln>
            <a:noFill/>
          </a:ln>
        </p:spPr>
        <p:txBody>
          <a:bodyPr/>
          <a:p>
            <a:pPr marL="68760" indent="-68400">
              <a:lnSpc>
                <a:spcPct val="85000"/>
              </a:lnSpc>
            </a:pPr>
            <a:r>
              <a:rPr b="0" lang="es-ES" sz="830" spc="-1" strike="noStrike">
                <a:solidFill>
                  <a:srgbClr val="c00000"/>
                </a:solidFill>
                <a:latin typeface="Calibri Light"/>
              </a:rPr>
              <a:t>Pfleeger</a:t>
            </a:r>
            <a:endParaRPr b="0" lang="es-ES" sz="830" spc="-1" strike="noStrike">
              <a:solidFill>
                <a:srgbClr val="262626"/>
              </a:solidFill>
              <a:latin typeface="Calibri Light"/>
            </a:endParaRPr>
          </a:p>
        </p:txBody>
      </p:sp>
      <p:sp>
        <p:nvSpPr>
          <p:cNvPr id="664"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800" spc="-1" strike="noStrike">
                <a:solidFill>
                  <a:srgbClr val="262626"/>
                </a:solidFill>
                <a:latin typeface="Calibri Light"/>
              </a:rPr>
              <a:t>Tipos de modelos de desarrollo por fases</a:t>
            </a:r>
            <a:endParaRPr b="0" lang="es-ES" sz="2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1" lang="es-ES" sz="2800" spc="-1" strike="noStrike">
                <a:solidFill>
                  <a:srgbClr val="262626"/>
                </a:solidFill>
                <a:latin typeface="Calibri Light"/>
              </a:rPr>
              <a:t>Incremental</a:t>
            </a:r>
            <a:endParaRPr b="0" i="1" lang="es-ES" sz="2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800" spc="-1" strike="noStrike">
                <a:solidFill>
                  <a:srgbClr val="262626"/>
                </a:solidFill>
                <a:latin typeface="Calibri Light"/>
              </a:rPr>
              <a:t>El sistema es particionado en subsistemas de acuerdo con su funcionalidad. Cada entrega agrega un subsistema.</a:t>
            </a:r>
            <a:endParaRPr b="0" lang="es-ES" sz="2800" spc="-1" strike="noStrike">
              <a:solidFill>
                <a:srgbClr val="262626"/>
              </a:solidFill>
              <a:latin typeface="Calibri Light"/>
            </a:endParaRPr>
          </a:p>
          <a:p>
            <a:endParaRPr b="0" lang="es-ES" sz="2800" spc="-1" strike="noStrike">
              <a:solidFill>
                <a:srgbClr val="262626"/>
              </a:solidFill>
              <a:latin typeface="Calibri Light"/>
            </a:endParaRPr>
          </a:p>
          <a:p>
            <a:pPr lvl="1" marL="260640" indent="-256680">
              <a:lnSpc>
                <a:spcPct val="85000"/>
              </a:lnSpc>
              <a:spcBef>
                <a:spcPts val="451"/>
              </a:spcBef>
              <a:buClr>
                <a:srgbClr val="262626"/>
              </a:buClr>
              <a:buFont typeface="Arial"/>
              <a:buChar char=" "/>
            </a:pPr>
            <a:r>
              <a:rPr b="1" lang="es-ES" sz="2800" spc="-1" strike="noStrike">
                <a:solidFill>
                  <a:srgbClr val="262626"/>
                </a:solidFill>
                <a:latin typeface="Calibri Light"/>
              </a:rPr>
              <a:t>Iterativo</a:t>
            </a:r>
            <a:endParaRPr b="0" i="1" lang="es-ES" sz="2800" spc="-1" strike="noStrike">
              <a:solidFill>
                <a:srgbClr val="262626"/>
              </a:solidFill>
              <a:latin typeface="Calibri Light"/>
            </a:endParaRPr>
          </a:p>
          <a:p>
            <a:pPr lvl="2" marL="411480" indent="-411120">
              <a:lnSpc>
                <a:spcPct val="85000"/>
              </a:lnSpc>
              <a:spcBef>
                <a:spcPts val="451"/>
              </a:spcBef>
              <a:buClr>
                <a:srgbClr val="262626"/>
              </a:buClr>
              <a:buFont typeface="Arial"/>
              <a:buChar char=" "/>
            </a:pPr>
            <a:r>
              <a:rPr b="0" i="1" lang="es-ES" sz="2800" spc="-1" strike="noStrike">
                <a:solidFill>
                  <a:srgbClr val="262626"/>
                </a:solidFill>
                <a:latin typeface="Calibri Light"/>
              </a:rPr>
              <a:t>Entrega un sistema completo desde el principio y luego aumenta la funcionalidad de cada subsistema con las nuevas versiones.</a:t>
            </a:r>
            <a:endParaRPr b="0" lang="es-ES" sz="2800" spc="-1" strike="noStrike">
              <a:solidFill>
                <a:srgbClr val="262626"/>
              </a:solidFill>
              <a:latin typeface="Calibri Light"/>
            </a:endParaRPr>
          </a:p>
          <a:p>
            <a:endParaRPr b="0" lang="es-ES" sz="2800" spc="-1" strike="noStrike">
              <a:solidFill>
                <a:srgbClr val="262626"/>
              </a:solidFill>
              <a:latin typeface="Calibri Light"/>
            </a:endParaRPr>
          </a:p>
        </p:txBody>
      </p:sp>
      <p:sp>
        <p:nvSpPr>
          <p:cNvPr id="665"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221" dur="indefinite" restart="never" nodeType="tmRoot">
          <p:childTnLst>
            <p:seq>
              <p:cTn id="222"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desarrollo por fases</a:t>
            </a:r>
            <a:endParaRPr b="0" lang="es-ES" sz="3000" spc="-1" strike="noStrike">
              <a:solidFill>
                <a:srgbClr val="000000"/>
              </a:solidFill>
              <a:latin typeface="Calibri Light"/>
            </a:endParaRPr>
          </a:p>
        </p:txBody>
      </p:sp>
      <p:sp>
        <p:nvSpPr>
          <p:cNvPr id="667" name="TextShape 2"/>
          <p:cNvSpPr txBox="1"/>
          <p:nvPr/>
        </p:nvSpPr>
        <p:spPr>
          <a:xfrm>
            <a:off x="9249480" y="2852640"/>
            <a:ext cx="2925720" cy="1048320"/>
          </a:xfrm>
          <a:prstGeom prst="rect">
            <a:avLst/>
          </a:prstGeom>
          <a:noFill/>
          <a:ln>
            <a:noFill/>
          </a:ln>
        </p:spPr>
        <p:txBody>
          <a:bodyPr anchor="b"/>
          <a:p>
            <a:pPr algn="r">
              <a:lnSpc>
                <a:spcPct val="100000"/>
              </a:lnSpc>
            </a:pPr>
            <a:fld id="{538D04C9-B236-4E6C-8AAA-B2F148842528}"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68"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69" name="TextShape 4"/>
          <p:cNvSpPr txBox="1"/>
          <p:nvPr/>
        </p:nvSpPr>
        <p:spPr>
          <a:xfrm>
            <a:off x="623520" y="1902600"/>
            <a:ext cx="9792720" cy="4478400"/>
          </a:xfrm>
          <a:prstGeom prst="rect">
            <a:avLst/>
          </a:prstGeom>
          <a:noFill/>
          <a:ln>
            <a:noFill/>
          </a:ln>
        </p:spPr>
        <p:txBody>
          <a:bodyPr/>
          <a:p>
            <a:pPr marL="68760" indent="-68400">
              <a:lnSpc>
                <a:spcPct val="85000"/>
              </a:lnSpc>
              <a:spcBef>
                <a:spcPts val="975"/>
              </a:spcBef>
              <a:buClr>
                <a:srgbClr val="c00000"/>
              </a:buClr>
              <a:buFont typeface="Arial"/>
              <a:buChar char="»"/>
            </a:pPr>
            <a:r>
              <a:rPr b="0" lang="es-ES" sz="1800" spc="-1" strike="noStrike">
                <a:solidFill>
                  <a:srgbClr val="262626"/>
                </a:solidFill>
                <a:latin typeface="Calibri Light"/>
              </a:rPr>
              <a:t>Pfleeger</a:t>
            </a:r>
            <a:endParaRPr b="0" lang="es-ES" sz="1800" spc="-1" strike="noStrike">
              <a:solidFill>
                <a:srgbClr val="262626"/>
              </a:solidFill>
              <a:latin typeface="Calibri Light"/>
            </a:endParaRPr>
          </a:p>
        </p:txBody>
      </p:sp>
      <p:sp>
        <p:nvSpPr>
          <p:cNvPr id="670"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671" name="Picture 2" descr=""/>
          <p:cNvPicPr/>
          <p:nvPr/>
        </p:nvPicPr>
        <p:blipFill>
          <a:blip r:embed="rId1"/>
          <a:srcRect l="12928" t="0" r="0" b="0"/>
          <a:stretch/>
        </p:blipFill>
        <p:spPr>
          <a:xfrm rot="16140000">
            <a:off x="4474800" y="199080"/>
            <a:ext cx="3385440" cy="7551720"/>
          </a:xfrm>
          <a:prstGeom prst="rect">
            <a:avLst/>
          </a:prstGeom>
          <a:ln w="9360">
            <a:noFill/>
          </a:ln>
        </p:spPr>
      </p:pic>
      <p:sp>
        <p:nvSpPr>
          <p:cNvPr id="672" name="CustomShape 6"/>
          <p:cNvSpPr/>
          <p:nvPr/>
        </p:nvSpPr>
        <p:spPr>
          <a:xfrm>
            <a:off x="2779560" y="3771360"/>
            <a:ext cx="250236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Funcionalidad Inicial</a:t>
            </a:r>
            <a:endParaRPr b="0" lang="es-AR" sz="1800" spc="-1" strike="noStrike">
              <a:latin typeface="Arial"/>
            </a:endParaRPr>
          </a:p>
        </p:txBody>
      </p:sp>
      <p:sp>
        <p:nvSpPr>
          <p:cNvPr id="673" name="CustomShape 7"/>
          <p:cNvSpPr/>
          <p:nvPr/>
        </p:nvSpPr>
        <p:spPr>
          <a:xfrm>
            <a:off x="5363640" y="1917000"/>
            <a:ext cx="2945880" cy="364680"/>
          </a:xfrm>
          <a:prstGeom prst="rect">
            <a:avLst/>
          </a:prstGeom>
          <a:ln>
            <a:noFill/>
          </a:ln>
          <a:effectLst>
            <a:outerShdw algn="ctr" blurRad="57150" dir="5400000" dist="19050" rotWithShape="0">
              <a:srgbClr val="000000">
                <a:alpha val="63000"/>
              </a:srgbClr>
            </a:outerShdw>
          </a:effectLst>
        </p:spPr>
        <p:style>
          <a:lnRef idx="0">
            <a:schemeClr val="accent5"/>
          </a:lnRef>
          <a:fillRef idx="3">
            <a:schemeClr val="accent5"/>
          </a:fillRef>
          <a:effectRef idx="3">
            <a:schemeClr val="accent5"/>
          </a:effectRef>
          <a:fontRef idx="minor"/>
        </p:style>
        <p:txBody>
          <a:bodyPr wrap="none" lIns="90000" rIns="90000" tIns="45000" bIns="45000"/>
          <a:p>
            <a:pPr>
              <a:lnSpc>
                <a:spcPct val="100000"/>
              </a:lnSpc>
            </a:pPr>
            <a:r>
              <a:rPr b="1" lang="es-AR" sz="1800" spc="-1" strike="noStrike">
                <a:solidFill>
                  <a:srgbClr val="000000"/>
                </a:solidFill>
                <a:latin typeface="Calibri Light"/>
              </a:rPr>
              <a:t>Nueva Funcionalidad </a:t>
            </a:r>
            <a:endParaRPr b="0" lang="es-AR" sz="1800" spc="-1" strike="noStrike">
              <a:latin typeface="Arial"/>
            </a:endParaRPr>
          </a:p>
        </p:txBody>
      </p:sp>
      <p:sp>
        <p:nvSpPr>
          <p:cNvPr id="674" name="CustomShape 8"/>
          <p:cNvSpPr/>
          <p:nvPr/>
        </p:nvSpPr>
        <p:spPr>
          <a:xfrm>
            <a:off x="7691400" y="1917000"/>
            <a:ext cx="2945880" cy="364680"/>
          </a:xfrm>
          <a:prstGeom prst="rect">
            <a:avLst/>
          </a:prstGeom>
          <a:ln>
            <a:noFill/>
          </a:ln>
          <a:effectLst>
            <a:outerShdw algn="ctr" blurRad="57150" dir="5400000" dist="19050" rotWithShape="0">
              <a:srgbClr val="000000">
                <a:alpha val="63000"/>
              </a:srgbClr>
            </a:outerShdw>
          </a:effectLst>
        </p:spPr>
        <p:style>
          <a:lnRef idx="0">
            <a:schemeClr val="accent5"/>
          </a:lnRef>
          <a:fillRef idx="3">
            <a:schemeClr val="accent5"/>
          </a:fillRef>
          <a:effectRef idx="3">
            <a:schemeClr val="accent5"/>
          </a:effectRef>
          <a:fontRef idx="minor"/>
        </p:style>
        <p:txBody>
          <a:bodyPr wrap="none" lIns="90000" rIns="90000" tIns="45000" bIns="45000"/>
          <a:p>
            <a:pPr>
              <a:lnSpc>
                <a:spcPct val="100000"/>
              </a:lnSpc>
            </a:pPr>
            <a:r>
              <a:rPr b="1" lang="es-AR" sz="1800" spc="-1" strike="noStrike">
                <a:solidFill>
                  <a:srgbClr val="000000"/>
                </a:solidFill>
                <a:latin typeface="Calibri Light"/>
              </a:rPr>
              <a:t>Nueva Funcionalidad </a:t>
            </a:r>
            <a:endParaRPr b="0" lang="es-AR" sz="1800" spc="-1" strike="noStrike">
              <a:latin typeface="Arial"/>
            </a:endParaRPr>
          </a:p>
        </p:txBody>
      </p:sp>
      <p:sp>
        <p:nvSpPr>
          <p:cNvPr id="675" name="CustomShape 9"/>
          <p:cNvSpPr/>
          <p:nvPr/>
        </p:nvSpPr>
        <p:spPr>
          <a:xfrm flipH="1">
            <a:off x="6383160" y="2349000"/>
            <a:ext cx="503640" cy="61236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676" name="CustomShape 10"/>
          <p:cNvSpPr/>
          <p:nvPr/>
        </p:nvSpPr>
        <p:spPr>
          <a:xfrm flipH="1">
            <a:off x="7630920" y="2286000"/>
            <a:ext cx="1532520" cy="67500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677" name="CustomShape 11"/>
          <p:cNvSpPr/>
          <p:nvPr/>
        </p:nvSpPr>
        <p:spPr>
          <a:xfrm>
            <a:off x="2903040" y="4518720"/>
            <a:ext cx="215640" cy="935640"/>
          </a:xfrm>
          <a:prstGeom prst="leftBrace">
            <a:avLst>
              <a:gd name="adj1" fmla="val 8333"/>
              <a:gd name="adj2" fmla="val 50000"/>
            </a:avLst>
          </a:prstGeom>
          <a:noFill/>
          <a:ln>
            <a:round/>
          </a:ln>
        </p:spPr>
        <p:style>
          <a:lnRef idx="1">
            <a:schemeClr val="accent1"/>
          </a:lnRef>
          <a:fillRef idx="0">
            <a:schemeClr val="accent1"/>
          </a:fillRef>
          <a:effectRef idx="0">
            <a:schemeClr val="accent1"/>
          </a:effectRef>
          <a:fontRef idx="minor"/>
        </p:style>
      </p:sp>
      <p:sp>
        <p:nvSpPr>
          <p:cNvPr id="678" name="CustomShape 12"/>
          <p:cNvSpPr/>
          <p:nvPr/>
        </p:nvSpPr>
        <p:spPr>
          <a:xfrm>
            <a:off x="1505880" y="4312440"/>
            <a:ext cx="1475280" cy="1735560"/>
          </a:xfrm>
          <a:prstGeom prst="rect">
            <a:avLst/>
          </a:prstGeom>
          <a:ln>
            <a:noFill/>
          </a:ln>
          <a:effectLst>
            <a:outerShdw algn="ctr" blurRad="57150" dir="5400000" dist="19050" rotWithShape="0">
              <a:srgbClr val="000000">
                <a:alpha val="63000"/>
              </a:srgbClr>
            </a:outerShdw>
          </a:effectLst>
        </p:spPr>
        <p:style>
          <a:lnRef idx="0">
            <a:schemeClr val="accent4"/>
          </a:lnRef>
          <a:fillRef idx="3">
            <a:schemeClr val="accent4"/>
          </a:fillRef>
          <a:effectRef idx="3">
            <a:schemeClr val="accent4"/>
          </a:effectRef>
          <a:fontRef idx="minor"/>
        </p:style>
        <p:txBody>
          <a:bodyPr lIns="90000" rIns="90000" tIns="45000" bIns="45000"/>
          <a:p>
            <a:pPr>
              <a:lnSpc>
                <a:spcPct val="100000"/>
              </a:lnSpc>
            </a:pPr>
            <a:r>
              <a:rPr b="1" lang="es-AR" sz="1800" spc="-1" strike="noStrike">
                <a:solidFill>
                  <a:srgbClr val="000000"/>
                </a:solidFill>
                <a:latin typeface="Calibri Light"/>
              </a:rPr>
              <a:t>Sistema completo con </a:t>
            </a:r>
            <a:endParaRPr b="0" lang="es-AR" sz="1800" spc="-1" strike="noStrike">
              <a:latin typeface="Arial"/>
            </a:endParaRPr>
          </a:p>
          <a:p>
            <a:pPr>
              <a:lnSpc>
                <a:spcPct val="100000"/>
              </a:lnSpc>
            </a:pPr>
            <a:r>
              <a:rPr b="1" lang="es-AR" sz="1800" spc="-1" strike="noStrike">
                <a:solidFill>
                  <a:srgbClr val="000000"/>
                </a:solidFill>
                <a:latin typeface="Calibri Light"/>
              </a:rPr>
              <a:t>funcionalidad básica</a:t>
            </a:r>
            <a:endParaRPr b="0" lang="es-AR" sz="1800" spc="-1" strike="noStrike">
              <a:latin typeface="Arial"/>
            </a:endParaRPr>
          </a:p>
        </p:txBody>
      </p:sp>
      <p:sp>
        <p:nvSpPr>
          <p:cNvPr id="679" name="CustomShape 13"/>
          <p:cNvSpPr/>
          <p:nvPr/>
        </p:nvSpPr>
        <p:spPr>
          <a:xfrm>
            <a:off x="8328240" y="5445360"/>
            <a:ext cx="1919880" cy="912600"/>
          </a:xfrm>
          <a:prstGeom prst="rect">
            <a:avLst/>
          </a:prstGeom>
          <a:ln>
            <a:noFill/>
          </a:ln>
          <a:effectLst>
            <a:outerShdw algn="ctr" blurRad="57150" dir="5400000" dist="19050" rotWithShape="0">
              <a:srgbClr val="000000">
                <a:alpha val="63000"/>
              </a:srgbClr>
            </a:outerShdw>
          </a:effectLst>
        </p:spPr>
        <p:style>
          <a:lnRef idx="0">
            <a:schemeClr val="accent4"/>
          </a:lnRef>
          <a:fillRef idx="3">
            <a:schemeClr val="accent4"/>
          </a:fillRef>
          <a:effectRef idx="3">
            <a:schemeClr val="accent4"/>
          </a:effectRef>
          <a:fontRef idx="minor"/>
        </p:style>
        <p:txBody>
          <a:bodyPr lIns="90000" rIns="90000" tIns="45000" bIns="45000"/>
          <a:p>
            <a:pPr>
              <a:lnSpc>
                <a:spcPct val="100000"/>
              </a:lnSpc>
            </a:pPr>
            <a:r>
              <a:rPr b="1" lang="es-AR" sz="1800" spc="-1" strike="noStrike">
                <a:solidFill>
                  <a:srgbClr val="000000"/>
                </a:solidFill>
                <a:latin typeface="Calibri Light"/>
              </a:rPr>
              <a:t>Se completa funcionalidades</a:t>
            </a:r>
            <a:endParaRPr b="0" lang="es-AR" sz="1800" spc="-1" strike="noStrike">
              <a:latin typeface="Arial"/>
            </a:endParaRPr>
          </a:p>
        </p:txBody>
      </p:sp>
      <p:sp>
        <p:nvSpPr>
          <p:cNvPr id="680" name="CustomShape 14"/>
          <p:cNvSpPr/>
          <p:nvPr/>
        </p:nvSpPr>
        <p:spPr>
          <a:xfrm flipH="1" flipV="1">
            <a:off x="6167880" y="4724280"/>
            <a:ext cx="2304000" cy="1007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681" name="CustomShape 15"/>
          <p:cNvSpPr/>
          <p:nvPr/>
        </p:nvSpPr>
        <p:spPr>
          <a:xfrm flipH="1" flipV="1">
            <a:off x="7535520" y="4940280"/>
            <a:ext cx="1223640" cy="503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Tree>
  </p:cSld>
  <p:timing>
    <p:tnLst>
      <p:par>
        <p:cTn id="223" dur="indefinite" restart="never" nodeType="tmRoot">
          <p:childTnLst>
            <p:seq>
              <p:cTn id="224" dur="indefinite" nodeType="mainSeq">
                <p:childTnLst>
                  <p:par>
                    <p:cTn id="225" fill="hold">
                      <p:stCondLst>
                        <p:cond delay="indefinite"/>
                      </p:stCondLst>
                      <p:childTnLst>
                        <p:par>
                          <p:cTn id="226" fill="hold">
                            <p:stCondLst>
                              <p:cond delay="0"/>
                            </p:stCondLst>
                            <p:childTnLst>
                              <p:par>
                                <p:cTn id="227" nodeType="clickEffect" fill="hold" presetClass="entr" presetID="10">
                                  <p:stCondLst>
                                    <p:cond delay="0"/>
                                  </p:stCondLst>
                                  <p:childTnLst>
                                    <p:set>
                                      <p:cBhvr>
                                        <p:cTn id="228" dur="1" fill="hold">
                                          <p:stCondLst>
                                            <p:cond delay="0"/>
                                          </p:stCondLst>
                                        </p:cTn>
                                        <p:tgtEl>
                                          <p:spTgt spid="673"/>
                                        </p:tgtEl>
                                        <p:attrNameLst>
                                          <p:attrName>style.visibility</p:attrName>
                                        </p:attrNameLst>
                                      </p:cBhvr>
                                      <p:to>
                                        <p:strVal val="visible"/>
                                      </p:to>
                                    </p:set>
                                    <p:animEffect filter="fade" transition="in">
                                      <p:cBhvr additive="repl">
                                        <p:cTn id="229" dur="2000"/>
                                        <p:tgtEl>
                                          <p:spTgt spid="673"/>
                                        </p:tgtEl>
                                      </p:cBhvr>
                                    </p:animEffect>
                                  </p:childTnLst>
                                </p:cTn>
                              </p:par>
                              <p:par>
                                <p:cTn id="230" nodeType="withEffect" fill="hold" presetClass="entr" presetID="10">
                                  <p:stCondLst>
                                    <p:cond delay="0"/>
                                  </p:stCondLst>
                                  <p:childTnLst>
                                    <p:set>
                                      <p:cBhvr>
                                        <p:cTn id="231" dur="1" fill="hold">
                                          <p:stCondLst>
                                            <p:cond delay="0"/>
                                          </p:stCondLst>
                                        </p:cTn>
                                        <p:tgtEl>
                                          <p:spTgt spid="675"/>
                                        </p:tgtEl>
                                        <p:attrNameLst>
                                          <p:attrName>style.visibility</p:attrName>
                                        </p:attrNameLst>
                                      </p:cBhvr>
                                      <p:to>
                                        <p:strVal val="visible"/>
                                      </p:to>
                                    </p:set>
                                    <p:animEffect filter="fade" transition="in">
                                      <p:cBhvr additive="repl">
                                        <p:cTn id="232" dur="2000"/>
                                        <p:tgtEl>
                                          <p:spTgt spid="675"/>
                                        </p:tgtEl>
                                      </p:cBhvr>
                                    </p:animEffect>
                                  </p:childTnLst>
                                </p:cTn>
                              </p:par>
                              <p:par>
                                <p:cTn id="233" nodeType="withEffect" fill="hold" presetClass="entr" presetID="10">
                                  <p:stCondLst>
                                    <p:cond delay="0"/>
                                  </p:stCondLst>
                                  <p:childTnLst>
                                    <p:set>
                                      <p:cBhvr>
                                        <p:cTn id="234" dur="1" fill="hold">
                                          <p:stCondLst>
                                            <p:cond delay="0"/>
                                          </p:stCondLst>
                                        </p:cTn>
                                        <p:tgtEl>
                                          <p:spTgt spid="674"/>
                                        </p:tgtEl>
                                        <p:attrNameLst>
                                          <p:attrName>style.visibility</p:attrName>
                                        </p:attrNameLst>
                                      </p:cBhvr>
                                      <p:to>
                                        <p:strVal val="visible"/>
                                      </p:to>
                                    </p:set>
                                    <p:animEffect filter="fade" transition="in">
                                      <p:cBhvr additive="repl">
                                        <p:cTn id="235" dur="2000"/>
                                        <p:tgtEl>
                                          <p:spTgt spid="674"/>
                                        </p:tgtEl>
                                      </p:cBhvr>
                                    </p:animEffect>
                                  </p:childTnLst>
                                </p:cTn>
                              </p:par>
                              <p:par>
                                <p:cTn id="236" nodeType="withEffect" fill="hold" presetClass="entr" presetID="10">
                                  <p:stCondLst>
                                    <p:cond delay="0"/>
                                  </p:stCondLst>
                                  <p:childTnLst>
                                    <p:set>
                                      <p:cBhvr>
                                        <p:cTn id="237" dur="1" fill="hold">
                                          <p:stCondLst>
                                            <p:cond delay="0"/>
                                          </p:stCondLst>
                                        </p:cTn>
                                        <p:tgtEl>
                                          <p:spTgt spid="676"/>
                                        </p:tgtEl>
                                        <p:attrNameLst>
                                          <p:attrName>style.visibility</p:attrName>
                                        </p:attrNameLst>
                                      </p:cBhvr>
                                      <p:to>
                                        <p:strVal val="visible"/>
                                      </p:to>
                                    </p:set>
                                    <p:animEffect filter="fade" transition="in">
                                      <p:cBhvr additive="repl">
                                        <p:cTn id="238" dur="2000"/>
                                        <p:tgtEl>
                                          <p:spTgt spid="676"/>
                                        </p:tgtEl>
                                      </p:cBhvr>
                                    </p:animEffect>
                                  </p:childTnLst>
                                </p:cTn>
                              </p:par>
                            </p:childTnLst>
                          </p:cTn>
                        </p:par>
                      </p:childTnLst>
                    </p:cTn>
                  </p:par>
                  <p:par>
                    <p:cTn id="239" fill="hold">
                      <p:stCondLst>
                        <p:cond delay="indefinite"/>
                      </p:stCondLst>
                      <p:childTnLst>
                        <p:par>
                          <p:cTn id="240" fill="hold">
                            <p:stCondLst>
                              <p:cond delay="0"/>
                            </p:stCondLst>
                            <p:childTnLst>
                              <p:par>
                                <p:cTn id="241" nodeType="clickEffect" fill="hold" presetClass="entr" presetID="10">
                                  <p:stCondLst>
                                    <p:cond delay="0"/>
                                  </p:stCondLst>
                                  <p:childTnLst>
                                    <p:set>
                                      <p:cBhvr>
                                        <p:cTn id="242" dur="1" fill="hold">
                                          <p:stCondLst>
                                            <p:cond delay="0"/>
                                          </p:stCondLst>
                                        </p:cTn>
                                        <p:tgtEl>
                                          <p:spTgt spid="681"/>
                                        </p:tgtEl>
                                        <p:attrNameLst>
                                          <p:attrName>style.visibility</p:attrName>
                                        </p:attrNameLst>
                                      </p:cBhvr>
                                      <p:to>
                                        <p:strVal val="visible"/>
                                      </p:to>
                                    </p:set>
                                    <p:animEffect filter="fade" transition="in">
                                      <p:cBhvr additive="repl">
                                        <p:cTn id="243" dur="2000"/>
                                        <p:tgtEl>
                                          <p:spTgt spid="681"/>
                                        </p:tgtEl>
                                      </p:cBhvr>
                                    </p:animEffect>
                                  </p:childTnLst>
                                </p:cTn>
                              </p:par>
                              <p:par>
                                <p:cTn id="244" nodeType="withEffect" fill="hold" presetClass="entr" presetID="10">
                                  <p:stCondLst>
                                    <p:cond delay="0"/>
                                  </p:stCondLst>
                                  <p:childTnLst>
                                    <p:set>
                                      <p:cBhvr>
                                        <p:cTn id="245" dur="1" fill="hold">
                                          <p:stCondLst>
                                            <p:cond delay="0"/>
                                          </p:stCondLst>
                                        </p:cTn>
                                        <p:tgtEl>
                                          <p:spTgt spid="680"/>
                                        </p:tgtEl>
                                        <p:attrNameLst>
                                          <p:attrName>style.visibility</p:attrName>
                                        </p:attrNameLst>
                                      </p:cBhvr>
                                      <p:to>
                                        <p:strVal val="visible"/>
                                      </p:to>
                                    </p:set>
                                    <p:animEffect filter="fade" transition="in">
                                      <p:cBhvr additive="repl">
                                        <p:cTn id="246" dur="2000"/>
                                        <p:tgtEl>
                                          <p:spTgt spid="680"/>
                                        </p:tgtEl>
                                      </p:cBhvr>
                                    </p:animEffect>
                                  </p:childTnLst>
                                </p:cTn>
                              </p:par>
                              <p:par>
                                <p:cTn id="247" nodeType="withEffect" fill="hold" presetClass="entr" presetID="10">
                                  <p:stCondLst>
                                    <p:cond delay="0"/>
                                  </p:stCondLst>
                                  <p:childTnLst>
                                    <p:set>
                                      <p:cBhvr>
                                        <p:cTn id="248" dur="1" fill="hold">
                                          <p:stCondLst>
                                            <p:cond delay="0"/>
                                          </p:stCondLst>
                                        </p:cTn>
                                        <p:tgtEl>
                                          <p:spTgt spid="679"/>
                                        </p:tgtEl>
                                        <p:attrNameLst>
                                          <p:attrName>style.visibility</p:attrName>
                                        </p:attrNameLst>
                                      </p:cBhvr>
                                      <p:to>
                                        <p:strVal val="visible"/>
                                      </p:to>
                                    </p:set>
                                    <p:animEffect filter="fade" transition="in">
                                      <p:cBhvr additive="repl">
                                        <p:cTn id="249" dur="2000"/>
                                        <p:tgtEl>
                                          <p:spTgt spid="67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4 Imagen" descr=""/>
          <p:cNvPicPr/>
          <p:nvPr/>
        </p:nvPicPr>
        <p:blipFill>
          <a:blip r:embed="rId1"/>
          <a:stretch/>
        </p:blipFill>
        <p:spPr>
          <a:xfrm>
            <a:off x="5879880" y="1815480"/>
            <a:ext cx="5248080" cy="4485960"/>
          </a:xfrm>
          <a:prstGeom prst="rect">
            <a:avLst/>
          </a:prstGeom>
          <a:ln>
            <a:noFill/>
          </a:ln>
        </p:spPr>
      </p:pic>
      <p:sp>
        <p:nvSpPr>
          <p:cNvPr id="462" name="TextShape 1"/>
          <p:cNvSpPr txBox="1"/>
          <p:nvPr/>
        </p:nvSpPr>
        <p:spPr>
          <a:xfrm>
            <a:off x="263520" y="40320"/>
            <a:ext cx="9605520" cy="1450440"/>
          </a:xfrm>
          <a:prstGeom prst="rect">
            <a:avLst/>
          </a:prstGeom>
          <a:noFill/>
          <a:ln>
            <a:noFill/>
          </a:ln>
        </p:spPr>
        <p:txBody>
          <a:bodyPr anchor="ctr"/>
          <a:p>
            <a:pPr>
              <a:lnSpc>
                <a:spcPct val="85000"/>
              </a:lnSpc>
            </a:pPr>
            <a:br/>
            <a:r>
              <a:rPr b="0" lang="es-ES" sz="3600" spc="-89" strike="noStrike">
                <a:solidFill>
                  <a:srgbClr val="c00000"/>
                </a:solidFill>
                <a:latin typeface="Calibri Light"/>
              </a:rPr>
              <a:t>Análisis Estructurado – Objetivos y estructura</a:t>
            </a:r>
            <a:endParaRPr b="0" lang="es-ES" sz="3600" spc="-1" strike="noStrike">
              <a:solidFill>
                <a:srgbClr val="000000"/>
              </a:solidFill>
              <a:latin typeface="Calibri Light"/>
            </a:endParaRPr>
          </a:p>
        </p:txBody>
      </p:sp>
      <p:sp>
        <p:nvSpPr>
          <p:cNvPr id="463" name="TextShape 2"/>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464" name="TextShape 3"/>
          <p:cNvSpPr txBox="1"/>
          <p:nvPr/>
        </p:nvSpPr>
        <p:spPr>
          <a:xfrm>
            <a:off x="11375640" y="5649120"/>
            <a:ext cx="731160" cy="396000"/>
          </a:xfrm>
          <a:prstGeom prst="rect">
            <a:avLst/>
          </a:prstGeom>
          <a:noFill/>
          <a:ln>
            <a:noFill/>
          </a:ln>
        </p:spPr>
        <p:txBody>
          <a:bodyPr anchor="b"/>
          <a:p>
            <a:pPr algn="r">
              <a:lnSpc>
                <a:spcPct val="100000"/>
              </a:lnSpc>
            </a:pPr>
            <a:fld id="{E2476EFF-7884-4CAE-8F44-33F87F5C2587}"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465" name="CustomShape 4"/>
          <p:cNvSpPr/>
          <p:nvPr/>
        </p:nvSpPr>
        <p:spPr>
          <a:xfrm>
            <a:off x="10128600" y="332640"/>
            <a:ext cx="1511640" cy="2274480"/>
          </a:xfrm>
          <a:prstGeom prst="borderCallout1">
            <a:avLst>
              <a:gd name="adj1" fmla="val 18750"/>
              <a:gd name="adj2" fmla="val -8333"/>
              <a:gd name="adj3" fmla="val 117289"/>
              <a:gd name="adj4" fmla="val -51864"/>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8000"/>
              </a:lnSpc>
            </a:pPr>
            <a:r>
              <a:rPr b="0" lang="es-AR" sz="1800" spc="-1" strike="noStrike">
                <a:solidFill>
                  <a:srgbClr val="ffffff"/>
                </a:solidFill>
                <a:latin typeface="Calibri Light"/>
              </a:rPr>
              <a:t>Modelado de funciones del sistema: </a:t>
            </a:r>
            <a:endParaRPr b="0" lang="es-AR" sz="1800" spc="-1" strike="noStrike">
              <a:latin typeface="Arial"/>
            </a:endParaRPr>
          </a:p>
          <a:p>
            <a:pPr>
              <a:lnSpc>
                <a:spcPct val="128000"/>
              </a:lnSpc>
            </a:pPr>
            <a:r>
              <a:rPr b="0" lang="es-AR" sz="1600" spc="-1" strike="noStrike">
                <a:solidFill>
                  <a:srgbClr val="ffffff"/>
                </a:solidFill>
                <a:latin typeface="Calibri Light"/>
              </a:rPr>
              <a:t>Diagrama de Flujo de Datos</a:t>
            </a:r>
            <a:endParaRPr b="0" lang="es-AR" sz="1600" spc="-1" strike="noStrike">
              <a:latin typeface="Arial"/>
            </a:endParaRPr>
          </a:p>
        </p:txBody>
      </p:sp>
      <p:sp>
        <p:nvSpPr>
          <p:cNvPr id="466" name="CustomShape 5"/>
          <p:cNvSpPr/>
          <p:nvPr/>
        </p:nvSpPr>
        <p:spPr>
          <a:xfrm>
            <a:off x="4133880" y="1324440"/>
            <a:ext cx="3203640" cy="1079640"/>
          </a:xfrm>
          <a:prstGeom prst="borderCallout1">
            <a:avLst>
              <a:gd name="adj1" fmla="val 56055"/>
              <a:gd name="adj2" fmla="val 103358"/>
              <a:gd name="adj3" fmla="val 168192"/>
              <a:gd name="adj4" fmla="val 107673"/>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8000"/>
              </a:lnSpc>
            </a:pPr>
            <a:r>
              <a:rPr b="0" lang="es-AR" sz="1800" spc="-1" strike="noStrike">
                <a:solidFill>
                  <a:srgbClr val="ffffff"/>
                </a:solidFill>
                <a:latin typeface="Calibri Light"/>
              </a:rPr>
              <a:t>Modelado de datos del sistema: </a:t>
            </a:r>
            <a:endParaRPr b="0" lang="es-AR" sz="1800" spc="-1" strike="noStrike">
              <a:latin typeface="Arial"/>
            </a:endParaRPr>
          </a:p>
          <a:p>
            <a:pPr>
              <a:lnSpc>
                <a:spcPct val="128000"/>
              </a:lnSpc>
            </a:pPr>
            <a:r>
              <a:rPr b="0" lang="es-AR" sz="1800" spc="-1" strike="noStrike">
                <a:solidFill>
                  <a:srgbClr val="ffffff"/>
                </a:solidFill>
                <a:latin typeface="Calibri Light"/>
              </a:rPr>
              <a:t>Diagrama de Entidad-Relación</a:t>
            </a:r>
            <a:endParaRPr b="0" lang="es-AR" sz="1800" spc="-1" strike="noStrike">
              <a:latin typeface="Arial"/>
            </a:endParaRPr>
          </a:p>
        </p:txBody>
      </p:sp>
      <p:sp>
        <p:nvSpPr>
          <p:cNvPr id="467" name="CustomShape 6"/>
          <p:cNvSpPr/>
          <p:nvPr/>
        </p:nvSpPr>
        <p:spPr>
          <a:xfrm>
            <a:off x="3701880" y="5497200"/>
            <a:ext cx="3635640" cy="1079640"/>
          </a:xfrm>
          <a:prstGeom prst="borderCallout1">
            <a:avLst>
              <a:gd name="adj1" fmla="val 50008"/>
              <a:gd name="adj2" fmla="val 111512"/>
              <a:gd name="adj3" fmla="val -37278"/>
              <a:gd name="adj4" fmla="val 131542"/>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28000"/>
              </a:lnSpc>
            </a:pPr>
            <a:r>
              <a:rPr b="0" lang="es-AR" sz="1800" spc="-1" strike="noStrike">
                <a:solidFill>
                  <a:srgbClr val="ffffff"/>
                </a:solidFill>
                <a:latin typeface="Calibri Light"/>
              </a:rPr>
              <a:t>Modelado de comportamiento del sistema: </a:t>
            </a:r>
            <a:endParaRPr b="0" lang="es-AR" sz="1800" spc="-1" strike="noStrike">
              <a:latin typeface="Arial"/>
            </a:endParaRPr>
          </a:p>
          <a:p>
            <a:pPr>
              <a:lnSpc>
                <a:spcPct val="128000"/>
              </a:lnSpc>
            </a:pPr>
            <a:r>
              <a:rPr b="0" lang="es-AR" sz="1800" spc="-1" strike="noStrike">
                <a:solidFill>
                  <a:srgbClr val="ffffff"/>
                </a:solidFill>
                <a:latin typeface="Calibri Light"/>
              </a:rPr>
              <a:t>Diagrama de Transición de Estados</a:t>
            </a:r>
            <a:endParaRPr b="0" lang="es-AR" sz="1800" spc="-1" strike="noStrike">
              <a:latin typeface="Arial"/>
            </a:endParaRPr>
          </a:p>
        </p:txBody>
      </p:sp>
      <p:sp>
        <p:nvSpPr>
          <p:cNvPr id="468" name="CustomShape 7"/>
          <p:cNvSpPr/>
          <p:nvPr/>
        </p:nvSpPr>
        <p:spPr>
          <a:xfrm>
            <a:off x="5231880" y="2535480"/>
            <a:ext cx="935640" cy="364680"/>
          </a:xfrm>
          <a:prstGeom prst="rect">
            <a:avLst/>
          </a:prstGeom>
          <a:solidFill>
            <a:schemeClr val="accent3"/>
          </a:solidFill>
          <a:ln>
            <a:noFill/>
          </a:ln>
        </p:spPr>
        <p:style>
          <a:lnRef idx="0"/>
          <a:fillRef idx="0"/>
          <a:effectRef idx="0"/>
          <a:fontRef idx="minor"/>
        </p:style>
        <p:txBody>
          <a:bodyPr lIns="90000" rIns="90000" tIns="45000" bIns="45000"/>
          <a:p>
            <a:pPr algn="ctr">
              <a:lnSpc>
                <a:spcPct val="100000"/>
              </a:lnSpc>
            </a:pPr>
            <a:r>
              <a:rPr b="0" lang="es-AR" sz="1800" spc="-1" strike="noStrike">
                <a:solidFill>
                  <a:srgbClr val="000000"/>
                </a:solidFill>
                <a:latin typeface="Calibri Light"/>
              </a:rPr>
              <a:t>IBD</a:t>
            </a:r>
            <a:endParaRPr b="0" lang="es-AR" sz="1800" spc="-1" strike="noStrike">
              <a:latin typeface="Arial"/>
            </a:endParaRPr>
          </a:p>
        </p:txBody>
      </p:sp>
      <p:sp>
        <p:nvSpPr>
          <p:cNvPr id="469" name="CustomShape 8"/>
          <p:cNvSpPr/>
          <p:nvPr/>
        </p:nvSpPr>
        <p:spPr>
          <a:xfrm>
            <a:off x="3935880" y="5127840"/>
            <a:ext cx="3168000" cy="638280"/>
          </a:xfrm>
          <a:prstGeom prst="rect">
            <a:avLst/>
          </a:prstGeom>
          <a:solidFill>
            <a:schemeClr val="accent3"/>
          </a:solidFill>
          <a:ln>
            <a:noFill/>
          </a:ln>
        </p:spPr>
        <p:style>
          <a:lnRef idx="0"/>
          <a:fillRef idx="0"/>
          <a:effectRef idx="0"/>
          <a:fontRef idx="minor"/>
        </p:style>
        <p:txBody>
          <a:bodyPr lIns="90000" rIns="90000" tIns="45000" bIns="45000"/>
          <a:p>
            <a:pPr algn="ctr">
              <a:lnSpc>
                <a:spcPct val="100000"/>
              </a:lnSpc>
            </a:pPr>
            <a:r>
              <a:rPr b="0" lang="es-AR" sz="1800" spc="-1" strike="noStrike">
                <a:solidFill>
                  <a:srgbClr val="000000"/>
                </a:solidFill>
                <a:latin typeface="Calibri Light"/>
              </a:rPr>
              <a:t>Máquinas de estado finitas </a:t>
            </a:r>
            <a:endParaRPr b="0" lang="es-AR" sz="1800" spc="-1" strike="noStrike">
              <a:latin typeface="Arial"/>
            </a:endParaRPr>
          </a:p>
        </p:txBody>
      </p:sp>
      <p:sp>
        <p:nvSpPr>
          <p:cNvPr id="470" name="CustomShape 9"/>
          <p:cNvSpPr/>
          <p:nvPr/>
        </p:nvSpPr>
        <p:spPr>
          <a:xfrm>
            <a:off x="95040" y="1864440"/>
            <a:ext cx="3672000" cy="4663440"/>
          </a:xfrm>
          <a:prstGeom prst="rect">
            <a:avLst/>
          </a:prstGeom>
          <a:noFill/>
          <a:ln>
            <a:noFill/>
          </a:ln>
        </p:spPr>
        <p:style>
          <a:lnRef idx="0"/>
          <a:fillRef idx="0"/>
          <a:effectRef idx="0"/>
          <a:fontRef idx="minor"/>
        </p:style>
        <p:txBody>
          <a:bodyPr lIns="90000" rIns="90000" tIns="45000" bIns="45000"/>
          <a:p>
            <a:pPr algn="just">
              <a:lnSpc>
                <a:spcPct val="100000"/>
              </a:lnSpc>
            </a:pPr>
            <a:r>
              <a:rPr b="0" lang="es-AR" sz="2000" spc="-1" strike="noStrike">
                <a:solidFill>
                  <a:srgbClr val="000000"/>
                </a:solidFill>
                <a:latin typeface="Calibri Light"/>
              </a:rPr>
              <a:t>El modelo de análisis debe lograr tres objetivos primarios:</a:t>
            </a:r>
            <a:endParaRPr b="0" lang="es-AR" sz="2000" spc="-1" strike="noStrike">
              <a:latin typeface="Arial"/>
            </a:endParaRPr>
          </a:p>
          <a:p>
            <a:pPr algn="just">
              <a:lnSpc>
                <a:spcPct val="100000"/>
              </a:lnSpc>
            </a:pPr>
            <a:endParaRPr b="0" lang="es-AR" sz="2000" spc="-1" strike="noStrike">
              <a:latin typeface="Arial"/>
            </a:endParaRPr>
          </a:p>
          <a:p>
            <a:pPr marL="343080" indent="-342720" algn="just">
              <a:lnSpc>
                <a:spcPct val="100000"/>
              </a:lnSpc>
              <a:buClr>
                <a:srgbClr val="000000"/>
              </a:buClr>
              <a:buFont typeface="StarSymbol"/>
              <a:buAutoNum type="arabicParenR"/>
            </a:pPr>
            <a:r>
              <a:rPr b="0" lang="es-AR" sz="2000" spc="-1" strike="noStrike">
                <a:solidFill>
                  <a:srgbClr val="000000"/>
                </a:solidFill>
                <a:latin typeface="Calibri Light"/>
              </a:rPr>
              <a:t>describir lo que requiere el cliente</a:t>
            </a:r>
            <a:endParaRPr b="0" lang="es-AR" sz="2000" spc="-1" strike="noStrike">
              <a:latin typeface="Arial"/>
            </a:endParaRPr>
          </a:p>
          <a:p>
            <a:pPr algn="just">
              <a:lnSpc>
                <a:spcPct val="100000"/>
              </a:lnSpc>
            </a:pPr>
            <a:endParaRPr b="0" lang="es-AR" sz="2000" spc="-1" strike="noStrike">
              <a:latin typeface="Arial"/>
            </a:endParaRPr>
          </a:p>
          <a:p>
            <a:pPr marL="343080" indent="-342720" algn="just">
              <a:lnSpc>
                <a:spcPct val="100000"/>
              </a:lnSpc>
              <a:buClr>
                <a:srgbClr val="000000"/>
              </a:buClr>
              <a:buFont typeface="StarSymbol"/>
              <a:buAutoNum type="arabicParenR"/>
            </a:pPr>
            <a:r>
              <a:rPr b="0" lang="es-AR" sz="2000" spc="-1" strike="noStrike">
                <a:solidFill>
                  <a:srgbClr val="000000"/>
                </a:solidFill>
                <a:latin typeface="Calibri Light"/>
              </a:rPr>
              <a:t> </a:t>
            </a:r>
            <a:r>
              <a:rPr b="0" lang="es-AR" sz="2000" spc="-1" strike="noStrike">
                <a:solidFill>
                  <a:srgbClr val="000000"/>
                </a:solidFill>
                <a:latin typeface="Calibri Light"/>
              </a:rPr>
              <a:t>establecer una base para la creación de un diseño de Software</a:t>
            </a:r>
            <a:endParaRPr b="0" lang="es-AR" sz="2000" spc="-1" strike="noStrike">
              <a:latin typeface="Arial"/>
            </a:endParaRPr>
          </a:p>
          <a:p>
            <a:pPr algn="just">
              <a:lnSpc>
                <a:spcPct val="100000"/>
              </a:lnSpc>
            </a:pPr>
            <a:endParaRPr b="0" lang="es-AR" sz="2000" spc="-1" strike="noStrike">
              <a:latin typeface="Arial"/>
            </a:endParaRPr>
          </a:p>
          <a:p>
            <a:pPr algn="just">
              <a:lnSpc>
                <a:spcPct val="100000"/>
              </a:lnSpc>
            </a:pPr>
            <a:r>
              <a:rPr b="0" lang="es-AR" sz="2000" spc="-1" strike="noStrike">
                <a:solidFill>
                  <a:srgbClr val="000000"/>
                </a:solidFill>
                <a:latin typeface="Calibri Light"/>
              </a:rPr>
              <a:t>(3) definir un conjunto de requisitos que se pueda validar una vez que se construye el software.</a:t>
            </a:r>
            <a:endParaRPr b="0" lang="es-AR" sz="2000" spc="-1" strike="noStrike">
              <a:latin typeface="Arial"/>
            </a:endParaRPr>
          </a:p>
        </p:txBody>
      </p:sp>
    </p:spTree>
  </p:cSld>
  <p:transition spd="med">
    <p:fade/>
  </p:transition>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0">
                                  <p:stCondLst>
                                    <p:cond delay="0"/>
                                  </p:stCondLst>
                                  <p:childTnLst>
                                    <p:set>
                                      <p:cBhvr>
                                        <p:cTn id="12" dur="1" fill="hold">
                                          <p:stCondLst>
                                            <p:cond delay="0"/>
                                          </p:stCondLst>
                                        </p:cTn>
                                        <p:tgtEl>
                                          <p:spTgt spid="466"/>
                                        </p:tgtEl>
                                        <p:attrNameLst>
                                          <p:attrName>style.visibility</p:attrName>
                                        </p:attrNameLst>
                                      </p:cBhvr>
                                      <p:to>
                                        <p:strVal val="visible"/>
                                      </p:to>
                                    </p:set>
                                    <p:animEffect filter="fade" transition="in">
                                      <p:cBhvr additive="repl">
                                        <p:cTn id="13" dur="2000"/>
                                        <p:tgtEl>
                                          <p:spTgt spid="466"/>
                                        </p:tgtEl>
                                      </p:cBhvr>
                                    </p:animEffect>
                                  </p:childTnLst>
                                </p:cTn>
                              </p:par>
                              <p:par>
                                <p:cTn id="14" nodeType="withEffect" fill="hold" presetClass="entr" presetID="10">
                                  <p:stCondLst>
                                    <p:cond delay="0"/>
                                  </p:stCondLst>
                                  <p:childTnLst>
                                    <p:set>
                                      <p:cBhvr>
                                        <p:cTn id="15" dur="1" fill="hold">
                                          <p:stCondLst>
                                            <p:cond delay="0"/>
                                          </p:stCondLst>
                                        </p:cTn>
                                        <p:tgtEl>
                                          <p:spTgt spid="466">
                                            <p:txEl>
                                              <p:pRg st="0" end="0"/>
                                            </p:txEl>
                                          </p:spTgt>
                                        </p:tgtEl>
                                        <p:attrNameLst>
                                          <p:attrName>style.visibility</p:attrName>
                                        </p:attrNameLst>
                                      </p:cBhvr>
                                      <p:to>
                                        <p:strVal val="visible"/>
                                      </p:to>
                                    </p:set>
                                    <p:animEffect filter="fade" transition="in">
                                      <p:cBhvr additive="repl">
                                        <p:cTn id="16" dur="2000"/>
                                        <p:tgtEl>
                                          <p:spTgt spid="466">
                                            <p:txEl>
                                              <p:pRg st="0" end="0"/>
                                            </p:txEl>
                                          </p:spTgt>
                                        </p:tgtEl>
                                      </p:cBhvr>
                                    </p:animEffect>
                                  </p:childTnLst>
                                </p:cTn>
                              </p:par>
                              <p:par>
                                <p:cTn id="17" nodeType="withEffect" fill="hold" presetClass="entr" presetID="10">
                                  <p:stCondLst>
                                    <p:cond delay="0"/>
                                  </p:stCondLst>
                                  <p:childTnLst>
                                    <p:set>
                                      <p:cBhvr>
                                        <p:cTn id="18" dur="1" fill="hold">
                                          <p:stCondLst>
                                            <p:cond delay="0"/>
                                          </p:stCondLst>
                                        </p:cTn>
                                        <p:tgtEl>
                                          <p:spTgt spid="466">
                                            <p:txEl>
                                              <p:pRg st="1" end="1"/>
                                            </p:txEl>
                                          </p:spTgt>
                                        </p:tgtEl>
                                        <p:attrNameLst>
                                          <p:attrName>style.visibility</p:attrName>
                                        </p:attrNameLst>
                                      </p:cBhvr>
                                      <p:to>
                                        <p:strVal val="visible"/>
                                      </p:to>
                                    </p:set>
                                    <p:animEffect filter="fade" transition="in">
                                      <p:cBhvr additive="repl">
                                        <p:cTn id="19" dur="2000"/>
                                        <p:tgtEl>
                                          <p:spTgt spid="46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10">
                                  <p:stCondLst>
                                    <p:cond delay="0"/>
                                  </p:stCondLst>
                                  <p:childTnLst>
                                    <p:set>
                                      <p:cBhvr>
                                        <p:cTn id="23" dur="1" fill="hold">
                                          <p:stCondLst>
                                            <p:cond delay="0"/>
                                          </p:stCondLst>
                                        </p:cTn>
                                        <p:tgtEl>
                                          <p:spTgt spid="465"/>
                                        </p:tgtEl>
                                        <p:attrNameLst>
                                          <p:attrName>style.visibility</p:attrName>
                                        </p:attrNameLst>
                                      </p:cBhvr>
                                      <p:to>
                                        <p:strVal val="visible"/>
                                      </p:to>
                                    </p:set>
                                    <p:animEffect filter="fade" transition="in">
                                      <p:cBhvr additive="repl">
                                        <p:cTn id="24" dur="2000"/>
                                        <p:tgtEl>
                                          <p:spTgt spid="465"/>
                                        </p:tgtEl>
                                      </p:cBhvr>
                                    </p:animEffect>
                                  </p:childTnLst>
                                </p:cTn>
                              </p:par>
                              <p:par>
                                <p:cTn id="25" nodeType="withEffect" fill="hold" presetClass="entr" presetID="10">
                                  <p:stCondLst>
                                    <p:cond delay="0"/>
                                  </p:stCondLst>
                                  <p:childTnLst>
                                    <p:set>
                                      <p:cBhvr>
                                        <p:cTn id="26" dur="1" fill="hold">
                                          <p:stCondLst>
                                            <p:cond delay="0"/>
                                          </p:stCondLst>
                                        </p:cTn>
                                        <p:tgtEl>
                                          <p:spTgt spid="465">
                                            <p:txEl>
                                              <p:pRg st="0" end="0"/>
                                            </p:txEl>
                                          </p:spTgt>
                                        </p:tgtEl>
                                        <p:attrNameLst>
                                          <p:attrName>style.visibility</p:attrName>
                                        </p:attrNameLst>
                                      </p:cBhvr>
                                      <p:to>
                                        <p:strVal val="visible"/>
                                      </p:to>
                                    </p:set>
                                    <p:animEffect filter="fade" transition="in">
                                      <p:cBhvr additive="repl">
                                        <p:cTn id="27" dur="2000"/>
                                        <p:tgtEl>
                                          <p:spTgt spid="465">
                                            <p:txEl>
                                              <p:pRg st="0" end="0"/>
                                            </p:txEl>
                                          </p:spTgt>
                                        </p:tgtEl>
                                      </p:cBhvr>
                                    </p:animEffect>
                                  </p:childTnLst>
                                </p:cTn>
                              </p:par>
                              <p:par>
                                <p:cTn id="28" nodeType="withEffect" fill="hold" presetClass="entr" presetID="10">
                                  <p:stCondLst>
                                    <p:cond delay="0"/>
                                  </p:stCondLst>
                                  <p:childTnLst>
                                    <p:set>
                                      <p:cBhvr>
                                        <p:cTn id="29" dur="1" fill="hold">
                                          <p:stCondLst>
                                            <p:cond delay="0"/>
                                          </p:stCondLst>
                                        </p:cTn>
                                        <p:tgtEl>
                                          <p:spTgt spid="465">
                                            <p:txEl>
                                              <p:pRg st="1" end="1"/>
                                            </p:txEl>
                                          </p:spTgt>
                                        </p:tgtEl>
                                        <p:attrNameLst>
                                          <p:attrName>style.visibility</p:attrName>
                                        </p:attrNameLst>
                                      </p:cBhvr>
                                      <p:to>
                                        <p:strVal val="visible"/>
                                      </p:to>
                                    </p:set>
                                    <p:animEffect filter="fade" transition="in">
                                      <p:cBhvr additive="repl">
                                        <p:cTn id="30" dur="2000"/>
                                        <p:tgtEl>
                                          <p:spTgt spid="46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467"/>
                                        </p:tgtEl>
                                        <p:attrNameLst>
                                          <p:attrName>style.visibility</p:attrName>
                                        </p:attrNameLst>
                                      </p:cBhvr>
                                      <p:to>
                                        <p:strVal val="visible"/>
                                      </p:to>
                                    </p:set>
                                    <p:animEffect filter="fade" transition="in">
                                      <p:cBhvr additive="repl">
                                        <p:cTn id="35" dur="2000"/>
                                        <p:tgtEl>
                                          <p:spTgt spid="467"/>
                                        </p:tgtEl>
                                      </p:cBhvr>
                                    </p:animEffect>
                                  </p:childTnLst>
                                </p:cTn>
                              </p:par>
                              <p:par>
                                <p:cTn id="36" nodeType="withEffect" fill="hold" presetClass="entr" presetID="10">
                                  <p:stCondLst>
                                    <p:cond delay="0"/>
                                  </p:stCondLst>
                                  <p:childTnLst>
                                    <p:set>
                                      <p:cBhvr>
                                        <p:cTn id="37" dur="1" fill="hold">
                                          <p:stCondLst>
                                            <p:cond delay="0"/>
                                          </p:stCondLst>
                                        </p:cTn>
                                        <p:tgtEl>
                                          <p:spTgt spid="467">
                                            <p:txEl>
                                              <p:pRg st="0" end="0"/>
                                            </p:txEl>
                                          </p:spTgt>
                                        </p:tgtEl>
                                        <p:attrNameLst>
                                          <p:attrName>style.visibility</p:attrName>
                                        </p:attrNameLst>
                                      </p:cBhvr>
                                      <p:to>
                                        <p:strVal val="visible"/>
                                      </p:to>
                                    </p:set>
                                    <p:animEffect filter="fade" transition="in">
                                      <p:cBhvr additive="repl">
                                        <p:cTn id="38" dur="2000"/>
                                        <p:tgtEl>
                                          <p:spTgt spid="467">
                                            <p:txEl>
                                              <p:pRg st="0" end="0"/>
                                            </p:txEl>
                                          </p:spTgt>
                                        </p:tgtEl>
                                      </p:cBhvr>
                                    </p:animEffect>
                                  </p:childTnLst>
                                </p:cTn>
                              </p:par>
                              <p:par>
                                <p:cTn id="39" nodeType="withEffect" fill="hold" presetClass="entr" presetID="10">
                                  <p:stCondLst>
                                    <p:cond delay="0"/>
                                  </p:stCondLst>
                                  <p:childTnLst>
                                    <p:set>
                                      <p:cBhvr>
                                        <p:cTn id="40" dur="1" fill="hold">
                                          <p:stCondLst>
                                            <p:cond delay="0"/>
                                          </p:stCondLst>
                                        </p:cTn>
                                        <p:tgtEl>
                                          <p:spTgt spid="467">
                                            <p:txEl>
                                              <p:pRg st="1" end="1"/>
                                            </p:txEl>
                                          </p:spTgt>
                                        </p:tgtEl>
                                        <p:attrNameLst>
                                          <p:attrName>style.visibility</p:attrName>
                                        </p:attrNameLst>
                                      </p:cBhvr>
                                      <p:to>
                                        <p:strVal val="visible"/>
                                      </p:to>
                                    </p:set>
                                    <p:animEffect filter="fade" transition="in">
                                      <p:cBhvr additive="repl">
                                        <p:cTn id="41" dur="2000"/>
                                        <p:tgtEl>
                                          <p:spTgt spid="467">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nodeType="clickEffect" fill="hold" presetClass="entr" presetID="10">
                                  <p:stCondLst>
                                    <p:cond delay="0"/>
                                  </p:stCondLst>
                                  <p:childTnLst>
                                    <p:set>
                                      <p:cBhvr>
                                        <p:cTn id="45" dur="1" fill="hold">
                                          <p:stCondLst>
                                            <p:cond delay="0"/>
                                          </p:stCondLst>
                                        </p:cTn>
                                        <p:tgtEl>
                                          <p:spTgt spid="468"/>
                                        </p:tgtEl>
                                        <p:attrNameLst>
                                          <p:attrName>style.visibility</p:attrName>
                                        </p:attrNameLst>
                                      </p:cBhvr>
                                      <p:to>
                                        <p:strVal val="visible"/>
                                      </p:to>
                                    </p:set>
                                    <p:animEffect filter="fade" transition="in">
                                      <p:cBhvr additive="repl">
                                        <p:cTn id="46" dur="2000"/>
                                        <p:tgtEl>
                                          <p:spTgt spid="468"/>
                                        </p:tgtEl>
                                      </p:cBhvr>
                                    </p:animEffect>
                                  </p:childTnLst>
                                </p:cTn>
                              </p:par>
                              <p:par>
                                <p:cTn id="47" nodeType="withEffect" fill="hold" presetClass="entr" presetID="10">
                                  <p:stCondLst>
                                    <p:cond delay="0"/>
                                  </p:stCondLst>
                                  <p:childTnLst>
                                    <p:set>
                                      <p:cBhvr>
                                        <p:cTn id="48" dur="1" fill="hold">
                                          <p:stCondLst>
                                            <p:cond delay="0"/>
                                          </p:stCondLst>
                                        </p:cTn>
                                        <p:tgtEl>
                                          <p:spTgt spid="468">
                                            <p:txEl>
                                              <p:pRg st="0" end="0"/>
                                            </p:txEl>
                                          </p:spTgt>
                                        </p:tgtEl>
                                        <p:attrNameLst>
                                          <p:attrName>style.visibility</p:attrName>
                                        </p:attrNameLst>
                                      </p:cBhvr>
                                      <p:to>
                                        <p:strVal val="visible"/>
                                      </p:to>
                                    </p:set>
                                    <p:animEffect filter="fade" transition="in">
                                      <p:cBhvr additive="repl">
                                        <p:cTn id="49" dur="2000"/>
                                        <p:tgtEl>
                                          <p:spTgt spid="468">
                                            <p:txEl>
                                              <p:pRg st="0" end="0"/>
                                            </p:txEl>
                                          </p:spTgt>
                                        </p:tgtEl>
                                      </p:cBhvr>
                                    </p:animEffect>
                                  </p:childTnLst>
                                </p:cTn>
                              </p:par>
                              <p:par>
                                <p:cTn id="50" nodeType="withEffect" fill="hold" presetClass="entr" presetID="10">
                                  <p:stCondLst>
                                    <p:cond delay="0"/>
                                  </p:stCondLst>
                                  <p:childTnLst>
                                    <p:set>
                                      <p:cBhvr>
                                        <p:cTn id="51" dur="1" fill="hold">
                                          <p:stCondLst>
                                            <p:cond delay="0"/>
                                          </p:stCondLst>
                                        </p:cTn>
                                        <p:tgtEl>
                                          <p:spTgt spid="469"/>
                                        </p:tgtEl>
                                        <p:attrNameLst>
                                          <p:attrName>style.visibility</p:attrName>
                                        </p:attrNameLst>
                                      </p:cBhvr>
                                      <p:to>
                                        <p:strVal val="visible"/>
                                      </p:to>
                                    </p:set>
                                    <p:animEffect filter="fade" transition="in">
                                      <p:cBhvr additive="repl">
                                        <p:cTn id="52" dur="2000"/>
                                        <p:tgtEl>
                                          <p:spTgt spid="469"/>
                                        </p:tgtEl>
                                      </p:cBhvr>
                                    </p:animEffect>
                                  </p:childTnLst>
                                </p:cTn>
                              </p:par>
                              <p:par>
                                <p:cTn id="53" nodeType="withEffect" fill="hold" presetClass="entr" presetID="10">
                                  <p:stCondLst>
                                    <p:cond delay="0"/>
                                  </p:stCondLst>
                                  <p:childTnLst>
                                    <p:set>
                                      <p:cBhvr>
                                        <p:cTn id="54" dur="1" fill="hold">
                                          <p:stCondLst>
                                            <p:cond delay="0"/>
                                          </p:stCondLst>
                                        </p:cTn>
                                        <p:tgtEl>
                                          <p:spTgt spid="469">
                                            <p:txEl>
                                              <p:pRg st="0" end="0"/>
                                            </p:txEl>
                                          </p:spTgt>
                                        </p:tgtEl>
                                        <p:attrNameLst>
                                          <p:attrName>style.visibility</p:attrName>
                                        </p:attrNameLst>
                                      </p:cBhvr>
                                      <p:to>
                                        <p:strVal val="visible"/>
                                      </p:to>
                                    </p:set>
                                    <p:animEffect filter="fade" transition="in">
                                      <p:cBhvr additive="repl">
                                        <p:cTn id="55" dur="2000"/>
                                        <p:tgtEl>
                                          <p:spTgt spid="469">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2" name="Picture 2" descr=""/>
          <p:cNvPicPr/>
          <p:nvPr/>
        </p:nvPicPr>
        <p:blipFill>
          <a:blip r:embed="rId1"/>
          <a:srcRect l="0" t="8191" r="0" b="885"/>
          <a:stretch/>
        </p:blipFill>
        <p:spPr>
          <a:xfrm>
            <a:off x="4095000" y="218520"/>
            <a:ext cx="8096400" cy="4952880"/>
          </a:xfrm>
          <a:prstGeom prst="rect">
            <a:avLst/>
          </a:prstGeom>
          <a:ln>
            <a:noFill/>
          </a:ln>
        </p:spPr>
      </p:pic>
      <p:sp>
        <p:nvSpPr>
          <p:cNvPr id="683" name="TextShape 1"/>
          <p:cNvSpPr txBox="1"/>
          <p:nvPr/>
        </p:nvSpPr>
        <p:spPr>
          <a:xfrm>
            <a:off x="118440" y="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 en espiral (Boehm)</a:t>
            </a:r>
            <a:endParaRPr b="0" lang="es-ES" sz="3000" spc="-1" strike="noStrike">
              <a:solidFill>
                <a:srgbClr val="000000"/>
              </a:solidFill>
              <a:latin typeface="Calibri Light"/>
            </a:endParaRPr>
          </a:p>
        </p:txBody>
      </p:sp>
      <p:sp>
        <p:nvSpPr>
          <p:cNvPr id="684" name="TextShape 2"/>
          <p:cNvSpPr txBox="1"/>
          <p:nvPr/>
        </p:nvSpPr>
        <p:spPr>
          <a:xfrm>
            <a:off x="9249480" y="2852640"/>
            <a:ext cx="2925720" cy="1048320"/>
          </a:xfrm>
          <a:prstGeom prst="rect">
            <a:avLst/>
          </a:prstGeom>
          <a:noFill/>
          <a:ln>
            <a:noFill/>
          </a:ln>
        </p:spPr>
        <p:txBody>
          <a:bodyPr anchor="b"/>
          <a:p>
            <a:pPr algn="r">
              <a:lnSpc>
                <a:spcPct val="100000"/>
              </a:lnSpc>
            </a:pPr>
            <a:fld id="{EAC29E57-3B10-40CC-9551-B2D961646CC4}"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85" name="TextShape 3"/>
          <p:cNvSpPr txBox="1"/>
          <p:nvPr/>
        </p:nvSpPr>
        <p:spPr>
          <a:xfrm>
            <a:off x="5951880" y="6509520"/>
            <a:ext cx="2162160" cy="304920"/>
          </a:xfrm>
          <a:prstGeom prst="rect">
            <a:avLst/>
          </a:prstGeom>
          <a:noFill/>
          <a:ln>
            <a:noFill/>
          </a:ln>
        </p:spPr>
        <p:txBody>
          <a:bodyPr/>
          <a:p>
            <a:pPr marL="68760" indent="-68400">
              <a:lnSpc>
                <a:spcPct val="85000"/>
              </a:lnSpc>
              <a:spcBef>
                <a:spcPts val="975"/>
              </a:spcBef>
              <a:buClr>
                <a:srgbClr val="c00000"/>
              </a:buClr>
              <a:buFont typeface="Arial"/>
              <a:buChar char="»"/>
            </a:pPr>
            <a:r>
              <a:rPr b="0" lang="es-ES" sz="830" spc="-1" strike="noStrike">
                <a:solidFill>
                  <a:srgbClr val="900000"/>
                </a:solidFill>
                <a:latin typeface="Calibri Light"/>
              </a:rPr>
              <a:t>Pfleeger</a:t>
            </a:r>
            <a:endParaRPr b="0" lang="es-ES" sz="830" spc="-1" strike="noStrike">
              <a:solidFill>
                <a:srgbClr val="262626"/>
              </a:solidFill>
              <a:latin typeface="Calibri Light"/>
            </a:endParaRPr>
          </a:p>
        </p:txBody>
      </p:sp>
      <p:sp>
        <p:nvSpPr>
          <p:cNvPr id="686" name="TextShape 4"/>
          <p:cNvSpPr txBox="1"/>
          <p:nvPr/>
        </p:nvSpPr>
        <p:spPr>
          <a:xfrm>
            <a:off x="213840" y="1834200"/>
            <a:ext cx="4657680" cy="4478400"/>
          </a:xfrm>
          <a:prstGeom prst="rect">
            <a:avLst/>
          </a:prstGeom>
          <a:noFill/>
          <a:ln>
            <a:noFill/>
          </a:ln>
        </p:spPr>
        <p:txBody>
          <a:bodyPr>
            <a:normAutofit/>
          </a:bodyPr>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Combina las actividades de desarrollo con la gestión del riesgo </a:t>
            </a:r>
            <a:endParaRPr b="0" i="1" lang="es-ES" sz="20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Trata de mejorar los ciclos de vida clásicos y prototipos.</a:t>
            </a:r>
            <a:endParaRPr b="0" i="1" lang="es-ES" sz="20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Incorpora objetivos de calidad </a:t>
            </a:r>
            <a:endParaRPr b="0" i="1" lang="es-ES" sz="20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Elimina errores y alternativas no atractivas al comienzo</a:t>
            </a:r>
            <a:endParaRPr b="0" i="1" lang="es-ES" sz="20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Permite iteraciones, vuelta atrás y finalizaciones rápidas</a:t>
            </a:r>
            <a:endParaRPr b="0" i="1" lang="es-ES" sz="20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Cada ciclo empieza identificando:</a:t>
            </a:r>
            <a:endParaRPr b="0" i="1" lang="es-ES" sz="2000" spc="-1" strike="noStrike">
              <a:solidFill>
                <a:srgbClr val="262626"/>
              </a:solidFill>
              <a:latin typeface="Calibri Light"/>
            </a:endParaRPr>
          </a:p>
          <a:p>
            <a:pPr>
              <a:lnSpc>
                <a:spcPct val="85000"/>
              </a:lnSpc>
              <a:spcBef>
                <a:spcPts val="451"/>
              </a:spcBef>
            </a:pPr>
            <a:r>
              <a:rPr b="0" i="1" lang="es-ES" sz="1600" spc="-1" strike="noStrike">
                <a:solidFill>
                  <a:srgbClr val="262626"/>
                </a:solidFill>
                <a:latin typeface="Calibri Light"/>
              </a:rPr>
              <a:t>Los objetivos de la porción correspondiente</a:t>
            </a:r>
            <a:endParaRPr b="0" lang="es-ES" sz="1600" spc="-1" strike="noStrike">
              <a:solidFill>
                <a:srgbClr val="262626"/>
              </a:solidFill>
              <a:latin typeface="Calibri Light"/>
            </a:endParaRPr>
          </a:p>
          <a:p>
            <a:pPr>
              <a:lnSpc>
                <a:spcPct val="85000"/>
              </a:lnSpc>
              <a:spcBef>
                <a:spcPts val="451"/>
              </a:spcBef>
            </a:pPr>
            <a:r>
              <a:rPr b="0" i="1" lang="es-ES" sz="1600" spc="-1" strike="noStrike">
                <a:solidFill>
                  <a:srgbClr val="262626"/>
                </a:solidFill>
                <a:latin typeface="Calibri Light"/>
              </a:rPr>
              <a:t>Las alternativas</a:t>
            </a:r>
            <a:endParaRPr b="0" lang="es-ES" sz="1600" spc="-1" strike="noStrike">
              <a:solidFill>
                <a:srgbClr val="262626"/>
              </a:solidFill>
              <a:latin typeface="Calibri Light"/>
            </a:endParaRPr>
          </a:p>
          <a:p>
            <a:pPr>
              <a:lnSpc>
                <a:spcPct val="85000"/>
              </a:lnSpc>
              <a:spcBef>
                <a:spcPts val="451"/>
              </a:spcBef>
            </a:pPr>
            <a:r>
              <a:rPr b="0" i="1" lang="es-ES" sz="1600" spc="-1" strike="noStrike">
                <a:solidFill>
                  <a:srgbClr val="262626"/>
                </a:solidFill>
                <a:latin typeface="Calibri Light"/>
              </a:rPr>
              <a:t>Restricciones</a:t>
            </a:r>
            <a:endParaRPr b="0" lang="es-ES" sz="1600" spc="-1" strike="noStrike">
              <a:solidFill>
                <a:srgbClr val="262626"/>
              </a:solidFill>
              <a:latin typeface="Calibri Light"/>
            </a:endParaRPr>
          </a:p>
          <a:p>
            <a:pPr lvl="1" marL="260640" indent="-256680">
              <a:lnSpc>
                <a:spcPct val="85000"/>
              </a:lnSpc>
              <a:spcBef>
                <a:spcPts val="451"/>
              </a:spcBef>
              <a:buClr>
                <a:srgbClr val="262626"/>
              </a:buClr>
              <a:buFont typeface="Wingdings" charset="2"/>
              <a:buChar char=""/>
            </a:pPr>
            <a:r>
              <a:rPr b="0" lang="es-ES" sz="2000" spc="-1" strike="noStrike">
                <a:solidFill>
                  <a:srgbClr val="262626"/>
                </a:solidFill>
                <a:latin typeface="Calibri Light"/>
              </a:rPr>
              <a:t>Cada ciclo se completa con una revisión que incluye todo el ciclo anterior y el plan para el siguiente</a:t>
            </a:r>
            <a:endParaRPr b="0" i="1"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687"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pic>
        <p:nvPicPr>
          <p:cNvPr id="688" name="2 Imagen" descr=""/>
          <p:cNvPicPr/>
          <p:nvPr/>
        </p:nvPicPr>
        <p:blipFill>
          <a:blip r:embed="rId2"/>
          <a:srcRect l="0" t="21659" r="0" b="0"/>
          <a:stretch/>
        </p:blipFill>
        <p:spPr>
          <a:xfrm>
            <a:off x="4558320" y="69840"/>
            <a:ext cx="7483320" cy="5249880"/>
          </a:xfrm>
          <a:prstGeom prst="rect">
            <a:avLst/>
          </a:prstGeom>
          <a:ln>
            <a:noFill/>
          </a:ln>
        </p:spPr>
      </p:pic>
    </p:spTree>
  </p:cSld>
  <p:timing>
    <p:tnLst>
      <p:par>
        <p:cTn id="250" dur="indefinite" restart="never" nodeType="tmRoot">
          <p:childTnLst>
            <p:seq>
              <p:cTn id="251" dur="indefinite" nodeType="mainSeq">
                <p:childTnLst>
                  <p:par>
                    <p:cTn id="252" fill="hold">
                      <p:stCondLst>
                        <p:cond delay="indefinite"/>
                      </p:stCondLst>
                      <p:childTnLst>
                        <p:par>
                          <p:cTn id="253" fill="hold">
                            <p:stCondLst>
                              <p:cond delay="0"/>
                            </p:stCondLst>
                            <p:childTnLst>
                              <p:par>
                                <p:cTn id="254" nodeType="clickEffect" fill="hold" presetClass="entr" presetID="1">
                                  <p:stCondLst>
                                    <p:cond delay="0"/>
                                  </p:stCondLst>
                                  <p:childTnLst>
                                    <p:set>
                                      <p:cBhvr>
                                        <p:cTn id="255"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 – Análisis comparativo (Davis)</a:t>
            </a:r>
            <a:endParaRPr b="0" lang="es-ES" sz="3000" spc="-1" strike="noStrike">
              <a:solidFill>
                <a:srgbClr val="000000"/>
              </a:solidFill>
              <a:latin typeface="Calibri Light"/>
            </a:endParaRPr>
          </a:p>
        </p:txBody>
      </p:sp>
      <p:sp>
        <p:nvSpPr>
          <p:cNvPr id="690" name="TextShape 2"/>
          <p:cNvSpPr txBox="1"/>
          <p:nvPr/>
        </p:nvSpPr>
        <p:spPr>
          <a:xfrm>
            <a:off x="9249480" y="2852640"/>
            <a:ext cx="2925720" cy="1048320"/>
          </a:xfrm>
          <a:prstGeom prst="rect">
            <a:avLst/>
          </a:prstGeom>
          <a:noFill/>
          <a:ln>
            <a:noFill/>
          </a:ln>
        </p:spPr>
        <p:txBody>
          <a:bodyPr anchor="b"/>
          <a:p>
            <a:pPr algn="r">
              <a:lnSpc>
                <a:spcPct val="100000"/>
              </a:lnSpc>
            </a:pPr>
            <a:fld id="{DE07108C-9133-495F-8D42-05D6C6694C00}"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691"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692" name="TextShape 4"/>
          <p:cNvSpPr txBox="1"/>
          <p:nvPr/>
        </p:nvSpPr>
        <p:spPr>
          <a:xfrm>
            <a:off x="623520" y="1902600"/>
            <a:ext cx="9792720" cy="4478400"/>
          </a:xfrm>
          <a:prstGeom prst="rect">
            <a:avLst/>
          </a:prstGeom>
          <a:noFill/>
          <a:ln>
            <a:noFill/>
          </a:ln>
        </p:spPr>
        <p:txBody>
          <a:bodyPr/>
          <a:p>
            <a:endParaRPr b="0" lang="es-ES" sz="1800" spc="-1" strike="noStrike">
              <a:solidFill>
                <a:srgbClr val="262626"/>
              </a:solidFill>
              <a:latin typeface="Calibri Light"/>
            </a:endParaRPr>
          </a:p>
        </p:txBody>
      </p:sp>
      <p:sp>
        <p:nvSpPr>
          <p:cNvPr id="693"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grpSp>
        <p:nvGrpSpPr>
          <p:cNvPr id="694" name="Group 6"/>
          <p:cNvGrpSpPr/>
          <p:nvPr/>
        </p:nvGrpSpPr>
        <p:grpSpPr>
          <a:xfrm>
            <a:off x="2593080" y="1419480"/>
            <a:ext cx="5853240" cy="4038840"/>
            <a:chOff x="2593080" y="1419480"/>
            <a:chExt cx="5853240" cy="4038840"/>
          </a:xfrm>
        </p:grpSpPr>
        <p:pic>
          <p:nvPicPr>
            <p:cNvPr id="695" name="Imagen 3" descr=""/>
            <p:cNvPicPr/>
            <p:nvPr/>
          </p:nvPicPr>
          <p:blipFill>
            <a:blip r:embed="rId1"/>
            <a:stretch/>
          </p:blipFill>
          <p:spPr>
            <a:xfrm>
              <a:off x="2593080" y="1419480"/>
              <a:ext cx="5853240" cy="4038840"/>
            </a:xfrm>
            <a:prstGeom prst="rect">
              <a:avLst/>
            </a:prstGeom>
            <a:ln>
              <a:noFill/>
            </a:ln>
          </p:spPr>
        </p:pic>
        <p:sp>
          <p:nvSpPr>
            <p:cNvPr id="696" name="CustomShape 7"/>
            <p:cNvSpPr/>
            <p:nvPr/>
          </p:nvSpPr>
          <p:spPr>
            <a:xfrm>
              <a:off x="2645280" y="2642040"/>
              <a:ext cx="478080" cy="1416960"/>
            </a:xfrm>
            <a:prstGeom prst="rect">
              <a:avLst/>
            </a:prstGeom>
            <a:noFill/>
            <a:ln>
              <a:noFill/>
            </a:ln>
          </p:spPr>
          <p:style>
            <a:lnRef idx="0"/>
            <a:fillRef idx="0"/>
            <a:effectRef idx="0"/>
            <a:fontRef idx="minor"/>
          </p:style>
          <p:txBody>
            <a:bodyPr wrap="none" lIns="90000" rIns="90000" tIns="45000" bIns="45000" vert="vert270" rot="16200000"/>
            <a:p>
              <a:pPr>
                <a:lnSpc>
                  <a:spcPct val="100000"/>
                </a:lnSpc>
              </a:pPr>
              <a:r>
                <a:rPr b="0" lang="es-AR" sz="1400" spc="-1" strike="noStrike">
                  <a:solidFill>
                    <a:srgbClr val="000000"/>
                  </a:solidFill>
                  <a:latin typeface="Calibri Light"/>
                </a:rPr>
                <a:t>Funcionalidad</a:t>
              </a:r>
              <a:endParaRPr b="0" lang="es-AR" sz="1400" spc="-1" strike="noStrike">
                <a:latin typeface="Arial"/>
              </a:endParaRPr>
            </a:p>
          </p:txBody>
        </p:sp>
        <p:sp>
          <p:nvSpPr>
            <p:cNvPr id="697" name="CustomShape 8"/>
            <p:cNvSpPr/>
            <p:nvPr/>
          </p:nvSpPr>
          <p:spPr>
            <a:xfrm>
              <a:off x="4538520" y="1899360"/>
              <a:ext cx="1519560" cy="516600"/>
            </a:xfrm>
            <a:prstGeom prst="rect">
              <a:avLst/>
            </a:prstGeom>
            <a:noFill/>
            <a:ln>
              <a:noFill/>
            </a:ln>
          </p:spPr>
          <p:style>
            <a:lnRef idx="0"/>
            <a:fillRef idx="0"/>
            <a:effectRef idx="0"/>
            <a:fontRef idx="minor"/>
          </p:style>
          <p:txBody>
            <a:bodyPr lIns="90000" rIns="90000" tIns="45000" bIns="45000"/>
            <a:p>
              <a:pPr>
                <a:lnSpc>
                  <a:spcPct val="100000"/>
                </a:lnSpc>
              </a:pPr>
              <a:r>
                <a:rPr b="0" lang="es-AR" sz="1400" spc="-1" strike="noStrike">
                  <a:solidFill>
                    <a:srgbClr val="000000"/>
                  </a:solidFill>
                  <a:latin typeface="Calibri Light"/>
                </a:rPr>
                <a:t>Necesidades del usuario</a:t>
              </a:r>
              <a:endParaRPr b="0" lang="es-AR" sz="1400" spc="-1" strike="noStrike">
                <a:latin typeface="Arial"/>
              </a:endParaRPr>
            </a:p>
          </p:txBody>
        </p:sp>
        <p:sp>
          <p:nvSpPr>
            <p:cNvPr id="698" name="CustomShape 9"/>
            <p:cNvSpPr/>
            <p:nvPr/>
          </p:nvSpPr>
          <p:spPr>
            <a:xfrm>
              <a:off x="4996440" y="4634640"/>
              <a:ext cx="1519560" cy="303480"/>
            </a:xfrm>
            <a:prstGeom prst="rect">
              <a:avLst/>
            </a:prstGeom>
            <a:noFill/>
            <a:ln>
              <a:noFill/>
            </a:ln>
          </p:spPr>
          <p:style>
            <a:lnRef idx="0"/>
            <a:fillRef idx="0"/>
            <a:effectRef idx="0"/>
            <a:fontRef idx="minor"/>
          </p:style>
          <p:txBody>
            <a:bodyPr lIns="90000" rIns="90000" tIns="45000" bIns="45000"/>
            <a:p>
              <a:pPr>
                <a:lnSpc>
                  <a:spcPct val="100000"/>
                </a:lnSpc>
              </a:pPr>
              <a:r>
                <a:rPr b="0" lang="es-AR" sz="1400" spc="-1" strike="noStrike">
                  <a:solidFill>
                    <a:srgbClr val="000000"/>
                  </a:solidFill>
                  <a:latin typeface="Calibri Light"/>
                </a:rPr>
                <a:t>tiempo</a:t>
              </a:r>
              <a:endParaRPr b="0" lang="es-AR" sz="1400" spc="-1" strike="noStrike">
                <a:latin typeface="Arial"/>
              </a:endParaRPr>
            </a:p>
          </p:txBody>
        </p:sp>
      </p:grpSp>
      <p:sp>
        <p:nvSpPr>
          <p:cNvPr id="699" name="CustomShape 10"/>
          <p:cNvSpPr/>
          <p:nvPr/>
        </p:nvSpPr>
        <p:spPr>
          <a:xfrm>
            <a:off x="3674520" y="5387760"/>
            <a:ext cx="5548680" cy="639000"/>
          </a:xfrm>
          <a:prstGeom prst="rect">
            <a:avLst/>
          </a:prstGeom>
          <a:ln>
            <a:noFill/>
          </a:ln>
          <a:effectLst>
            <a:outerShdw algn="ctr" blurRad="57150" dir="5400000" dist="19050" rotWithShape="0">
              <a:srgbClr val="000000">
                <a:alpha val="63000"/>
              </a:srgbClr>
            </a:outerShdw>
          </a:effectLst>
        </p:spPr>
        <p:style>
          <a:lnRef idx="0">
            <a:schemeClr val="accent3"/>
          </a:lnRef>
          <a:fillRef idx="3">
            <a:schemeClr val="accent3"/>
          </a:fillRef>
          <a:effectRef idx="3">
            <a:schemeClr val="accent3"/>
          </a:effectRef>
          <a:fontRef idx="minor"/>
        </p:style>
        <p:txBody>
          <a:bodyPr lIns="90000" rIns="90000" tIns="45000" bIns="45000"/>
          <a:p>
            <a:pPr algn="ctr">
              <a:lnSpc>
                <a:spcPct val="100000"/>
              </a:lnSpc>
            </a:pPr>
            <a:r>
              <a:rPr b="1" lang="es-AR" sz="1800" spc="-1" strike="noStrike">
                <a:solidFill>
                  <a:srgbClr val="000000"/>
                </a:solidFill>
                <a:latin typeface="Calibri Light"/>
              </a:rPr>
              <a:t>Las necesidades de los usuarios evolucionan de manera constante</a:t>
            </a:r>
            <a:endParaRPr b="0" lang="es-AR" sz="1800" spc="-1" strike="noStrike">
              <a:latin typeface="Arial"/>
            </a:endParaRPr>
          </a:p>
        </p:txBody>
      </p:sp>
    </p:spTree>
  </p:cSld>
  <p:timing>
    <p:tnLst>
      <p:par>
        <p:cTn id="256" dur="indefinite" restart="never" nodeType="tmRoot">
          <p:childTnLst>
            <p:seq>
              <p:cTn id="257"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 -Análisis comparativo (Davis)</a:t>
            </a:r>
            <a:endParaRPr b="0" lang="es-ES" sz="3000" spc="-1" strike="noStrike">
              <a:solidFill>
                <a:srgbClr val="000000"/>
              </a:solidFill>
              <a:latin typeface="Calibri Light"/>
            </a:endParaRPr>
          </a:p>
        </p:txBody>
      </p:sp>
      <p:sp>
        <p:nvSpPr>
          <p:cNvPr id="701" name="TextShape 2"/>
          <p:cNvSpPr txBox="1"/>
          <p:nvPr/>
        </p:nvSpPr>
        <p:spPr>
          <a:xfrm>
            <a:off x="9249480" y="2852640"/>
            <a:ext cx="2925720" cy="1048320"/>
          </a:xfrm>
          <a:prstGeom prst="rect">
            <a:avLst/>
          </a:prstGeom>
          <a:noFill/>
          <a:ln>
            <a:noFill/>
          </a:ln>
        </p:spPr>
        <p:txBody>
          <a:bodyPr anchor="b"/>
          <a:p>
            <a:pPr algn="r">
              <a:lnSpc>
                <a:spcPct val="100000"/>
              </a:lnSpc>
            </a:pPr>
            <a:fld id="{1C17B2F5-8278-4535-A934-2988EEB27F0D}"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702"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703" name="TextShape 4"/>
          <p:cNvSpPr txBox="1"/>
          <p:nvPr/>
        </p:nvSpPr>
        <p:spPr>
          <a:xfrm>
            <a:off x="623520" y="1902600"/>
            <a:ext cx="9792720" cy="4478400"/>
          </a:xfrm>
          <a:prstGeom prst="rect">
            <a:avLst/>
          </a:prstGeom>
          <a:noFill/>
          <a:ln>
            <a:noFill/>
          </a:ln>
        </p:spPr>
        <p:txBody>
          <a:bodyPr/>
          <a:p>
            <a:endParaRPr b="0" lang="es-ES" sz="1800" spc="-1" strike="noStrike">
              <a:solidFill>
                <a:srgbClr val="262626"/>
              </a:solidFill>
              <a:latin typeface="Calibri Light"/>
            </a:endParaRPr>
          </a:p>
        </p:txBody>
      </p:sp>
      <p:sp>
        <p:nvSpPr>
          <p:cNvPr id="704"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705" name="Picture 3" descr=""/>
          <p:cNvPicPr/>
          <p:nvPr/>
        </p:nvPicPr>
        <p:blipFill>
          <a:blip r:embed="rId1"/>
          <a:srcRect l="0" t="4195" r="0" b="3956"/>
          <a:stretch/>
        </p:blipFill>
        <p:spPr>
          <a:xfrm>
            <a:off x="1774080" y="1641600"/>
            <a:ext cx="7352280" cy="4573080"/>
          </a:xfrm>
          <a:prstGeom prst="rect">
            <a:avLst/>
          </a:prstGeom>
          <a:ln w="9360">
            <a:noFill/>
          </a:ln>
        </p:spPr>
      </p:pic>
      <p:sp>
        <p:nvSpPr>
          <p:cNvPr id="706" name="CustomShape 6"/>
          <p:cNvSpPr/>
          <p:nvPr/>
        </p:nvSpPr>
        <p:spPr>
          <a:xfrm>
            <a:off x="8890560" y="2061000"/>
            <a:ext cx="1278360" cy="395280"/>
          </a:xfrm>
          <a:prstGeom prst="rect">
            <a:avLst/>
          </a:prstGeom>
          <a:ln>
            <a:noFill/>
          </a:ln>
          <a:effectLst>
            <a:outerShdw algn="ctr" blurRad="57150" dir="5400000" dist="19050" rotWithShape="0">
              <a:srgbClr val="000000">
                <a:alpha val="63000"/>
              </a:srgbClr>
            </a:outerShdw>
          </a:effectLst>
        </p:spPr>
        <p:style>
          <a:lnRef idx="0">
            <a:schemeClr val="accent3"/>
          </a:lnRef>
          <a:fillRef idx="3">
            <a:schemeClr val="accent3"/>
          </a:fillRef>
          <a:effectRef idx="3">
            <a:schemeClr val="accent3"/>
          </a:effectRef>
          <a:fontRef idx="minor"/>
        </p:style>
        <p:txBody>
          <a:bodyPr wrap="none" lIns="90000" rIns="90000" tIns="45000" bIns="45000"/>
          <a:p>
            <a:pPr>
              <a:lnSpc>
                <a:spcPct val="100000"/>
              </a:lnSpc>
            </a:pPr>
            <a:r>
              <a:rPr b="1" lang="es-AR" sz="2000" spc="-1" strike="noStrike">
                <a:solidFill>
                  <a:srgbClr val="000000"/>
                </a:solidFill>
                <a:latin typeface="Calibri Light"/>
              </a:rPr>
              <a:t>Clásico </a:t>
            </a:r>
            <a:endParaRPr b="0" lang="es-AR" sz="2000" spc="-1" strike="noStrike">
              <a:latin typeface="Arial"/>
            </a:endParaRPr>
          </a:p>
        </p:txBody>
      </p:sp>
    </p:spTree>
  </p:cSld>
  <p:timing>
    <p:tnLst>
      <p:par>
        <p:cTn id="258" dur="indefinite" restart="never" nodeType="tmRoot">
          <p:childTnLst>
            <p:seq>
              <p:cTn id="259"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a:t>
            </a:r>
            <a:endParaRPr b="0" lang="es-ES" sz="3000" spc="-1" strike="noStrike">
              <a:solidFill>
                <a:srgbClr val="000000"/>
              </a:solidFill>
              <a:latin typeface="Calibri Light"/>
            </a:endParaRPr>
          </a:p>
        </p:txBody>
      </p:sp>
      <p:sp>
        <p:nvSpPr>
          <p:cNvPr id="708" name="TextShape 2"/>
          <p:cNvSpPr txBox="1"/>
          <p:nvPr/>
        </p:nvSpPr>
        <p:spPr>
          <a:xfrm>
            <a:off x="9249480" y="2852640"/>
            <a:ext cx="2925720" cy="1048320"/>
          </a:xfrm>
          <a:prstGeom prst="rect">
            <a:avLst/>
          </a:prstGeom>
          <a:noFill/>
          <a:ln>
            <a:noFill/>
          </a:ln>
        </p:spPr>
        <p:txBody>
          <a:bodyPr anchor="b"/>
          <a:p>
            <a:pPr algn="r">
              <a:lnSpc>
                <a:spcPct val="100000"/>
              </a:lnSpc>
            </a:pPr>
            <a:fld id="{A2BDB92D-2AD2-46C9-A164-0282E85E508E}"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709"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710" name="TextShape 4"/>
          <p:cNvSpPr txBox="1"/>
          <p:nvPr/>
        </p:nvSpPr>
        <p:spPr>
          <a:xfrm>
            <a:off x="623520" y="1902600"/>
            <a:ext cx="9792720" cy="4478400"/>
          </a:xfrm>
          <a:prstGeom prst="rect">
            <a:avLst/>
          </a:prstGeom>
          <a:noFill/>
          <a:ln>
            <a:noFill/>
          </a:ln>
        </p:spPr>
        <p:txBody>
          <a:bodyPr/>
          <a:p>
            <a:endParaRPr b="0" lang="es-ES" sz="1800" spc="-1" strike="noStrike">
              <a:solidFill>
                <a:srgbClr val="262626"/>
              </a:solidFill>
              <a:latin typeface="Calibri Light"/>
            </a:endParaRPr>
          </a:p>
        </p:txBody>
      </p:sp>
      <p:sp>
        <p:nvSpPr>
          <p:cNvPr id="711"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712" name="Picture 3" descr=""/>
          <p:cNvPicPr/>
          <p:nvPr/>
        </p:nvPicPr>
        <p:blipFill>
          <a:blip r:embed="rId1"/>
          <a:srcRect l="0" t="6951" r="0" b="4414"/>
          <a:stretch/>
        </p:blipFill>
        <p:spPr>
          <a:xfrm>
            <a:off x="1078200" y="1500120"/>
            <a:ext cx="7997400" cy="4714560"/>
          </a:xfrm>
          <a:prstGeom prst="rect">
            <a:avLst/>
          </a:prstGeom>
          <a:ln w="9360">
            <a:noFill/>
          </a:ln>
        </p:spPr>
      </p:pic>
      <p:sp>
        <p:nvSpPr>
          <p:cNvPr id="713" name="CustomShape 6"/>
          <p:cNvSpPr/>
          <p:nvPr/>
        </p:nvSpPr>
        <p:spPr>
          <a:xfrm>
            <a:off x="8816040" y="2061000"/>
            <a:ext cx="1903320" cy="395280"/>
          </a:xfrm>
          <a:prstGeom prst="rect">
            <a:avLst/>
          </a:prstGeom>
          <a:ln>
            <a:round/>
          </a:ln>
        </p:spPr>
        <p:style>
          <a:lnRef idx="1">
            <a:schemeClr val="accent3"/>
          </a:lnRef>
          <a:fillRef idx="3">
            <a:schemeClr val="accent3"/>
          </a:fillRef>
          <a:effectRef idx="2">
            <a:schemeClr val="accent3"/>
          </a:effectRef>
          <a:fontRef idx="minor"/>
        </p:style>
        <p:txBody>
          <a:bodyPr wrap="none" lIns="90000" rIns="90000" tIns="45000" bIns="45000"/>
          <a:p>
            <a:pPr>
              <a:lnSpc>
                <a:spcPct val="100000"/>
              </a:lnSpc>
            </a:pPr>
            <a:r>
              <a:rPr b="1" lang="es-AR" sz="2000" spc="-1" strike="noStrike">
                <a:solidFill>
                  <a:srgbClr val="000000"/>
                </a:solidFill>
                <a:latin typeface="Calibri Light"/>
              </a:rPr>
              <a:t>Incremental</a:t>
            </a:r>
            <a:endParaRPr b="0" lang="es-AR" sz="2000" spc="-1" strike="noStrike">
              <a:latin typeface="Arial"/>
            </a:endParaRPr>
          </a:p>
        </p:txBody>
      </p:sp>
    </p:spTree>
  </p:cSld>
  <p:timing>
    <p:tnLst>
      <p:par>
        <p:cTn id="260" dur="indefinite" restart="never" nodeType="tmRoot">
          <p:childTnLst>
            <p:seq>
              <p:cTn id="261"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Modelos de Proceso – Análisis comparativo</a:t>
            </a:r>
            <a:endParaRPr b="0" lang="es-ES" sz="3000" spc="-1" strike="noStrike">
              <a:solidFill>
                <a:srgbClr val="000000"/>
              </a:solidFill>
              <a:latin typeface="Calibri Light"/>
            </a:endParaRPr>
          </a:p>
        </p:txBody>
      </p:sp>
      <p:sp>
        <p:nvSpPr>
          <p:cNvPr id="715" name="TextShape 2"/>
          <p:cNvSpPr txBox="1"/>
          <p:nvPr/>
        </p:nvSpPr>
        <p:spPr>
          <a:xfrm>
            <a:off x="9249480" y="2852640"/>
            <a:ext cx="2925720" cy="1048320"/>
          </a:xfrm>
          <a:prstGeom prst="rect">
            <a:avLst/>
          </a:prstGeom>
          <a:noFill/>
          <a:ln>
            <a:noFill/>
          </a:ln>
        </p:spPr>
        <p:txBody>
          <a:bodyPr anchor="b"/>
          <a:p>
            <a:pPr algn="r">
              <a:lnSpc>
                <a:spcPct val="100000"/>
              </a:lnSpc>
            </a:pPr>
            <a:fld id="{92274BC5-269E-4545-B20B-85289DD178F6}"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716"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717" name="TextShape 4"/>
          <p:cNvSpPr txBox="1"/>
          <p:nvPr/>
        </p:nvSpPr>
        <p:spPr>
          <a:xfrm>
            <a:off x="623520" y="1902600"/>
            <a:ext cx="9792720" cy="4478400"/>
          </a:xfrm>
          <a:prstGeom prst="rect">
            <a:avLst/>
          </a:prstGeom>
          <a:noFill/>
          <a:ln>
            <a:noFill/>
          </a:ln>
        </p:spPr>
        <p:txBody>
          <a:bodyPr/>
          <a:p>
            <a:endParaRPr b="0" lang="es-ES" sz="1800" spc="-1" strike="noStrike">
              <a:solidFill>
                <a:srgbClr val="262626"/>
              </a:solidFill>
              <a:latin typeface="Calibri Light"/>
            </a:endParaRPr>
          </a:p>
        </p:txBody>
      </p:sp>
      <p:sp>
        <p:nvSpPr>
          <p:cNvPr id="718"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719" name="Picture 1" descr=""/>
          <p:cNvPicPr/>
          <p:nvPr/>
        </p:nvPicPr>
        <p:blipFill>
          <a:blip r:embed="rId1"/>
          <a:srcRect l="24169" t="42963" r="16502" b="6250"/>
          <a:stretch/>
        </p:blipFill>
        <p:spPr>
          <a:xfrm>
            <a:off x="1255680" y="1712160"/>
            <a:ext cx="7458120" cy="4787640"/>
          </a:xfrm>
          <a:prstGeom prst="rect">
            <a:avLst/>
          </a:prstGeom>
          <a:ln w="9360">
            <a:noFill/>
          </a:ln>
        </p:spPr>
      </p:pic>
      <p:sp>
        <p:nvSpPr>
          <p:cNvPr id="720" name="CustomShape 6"/>
          <p:cNvSpPr/>
          <p:nvPr/>
        </p:nvSpPr>
        <p:spPr>
          <a:xfrm>
            <a:off x="7872120" y="2205000"/>
            <a:ext cx="2951640" cy="395280"/>
          </a:xfrm>
          <a:prstGeom prst="rect">
            <a:avLst/>
          </a:prstGeom>
          <a:ln>
            <a:noFill/>
          </a:ln>
          <a:effectLst>
            <a:outerShdw algn="ctr" blurRad="57150" dir="5400000" dist="19050" rotWithShape="0">
              <a:srgbClr val="000000">
                <a:alpha val="63000"/>
              </a:srgbClr>
            </a:outerShdw>
          </a:effectLst>
        </p:spPr>
        <p:style>
          <a:lnRef idx="0">
            <a:schemeClr val="accent3"/>
          </a:lnRef>
          <a:fillRef idx="3">
            <a:schemeClr val="accent3"/>
          </a:fillRef>
          <a:effectRef idx="3">
            <a:schemeClr val="accent3"/>
          </a:effectRef>
          <a:fontRef idx="minor"/>
        </p:style>
        <p:txBody>
          <a:bodyPr wrap="none" lIns="90000" rIns="90000" tIns="45000" bIns="45000"/>
          <a:p>
            <a:pPr>
              <a:lnSpc>
                <a:spcPct val="100000"/>
              </a:lnSpc>
            </a:pPr>
            <a:r>
              <a:rPr b="1" lang="es-AR" sz="2000" spc="-1" strike="noStrike">
                <a:solidFill>
                  <a:srgbClr val="000000"/>
                </a:solidFill>
                <a:latin typeface="Calibri Light"/>
              </a:rPr>
              <a:t>Prototipo Evolutivo</a:t>
            </a:r>
            <a:endParaRPr b="0" lang="es-AR" sz="2000" spc="-1" strike="noStrike">
              <a:latin typeface="Arial"/>
            </a:endParaRPr>
          </a:p>
        </p:txBody>
      </p:sp>
    </p:spTree>
  </p:cSld>
  <p:timing>
    <p:tnLst>
      <p:par>
        <p:cTn id="262" dur="indefinite" restart="never" nodeType="tmRoot">
          <p:childTnLst>
            <p:seq>
              <p:cTn id="263"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extShape 1"/>
          <p:cNvSpPr txBox="1"/>
          <p:nvPr/>
        </p:nvSpPr>
        <p:spPr>
          <a:xfrm>
            <a:off x="623520" y="643320"/>
            <a:ext cx="10772280" cy="1128960"/>
          </a:xfrm>
          <a:prstGeom prst="rect">
            <a:avLst/>
          </a:prstGeom>
          <a:noFill/>
          <a:ln>
            <a:noFill/>
          </a:ln>
        </p:spPr>
        <p:txBody>
          <a:bodyPr anchor="ctr"/>
          <a:p>
            <a:pPr>
              <a:lnSpc>
                <a:spcPct val="85000"/>
              </a:lnSpc>
            </a:pPr>
            <a:r>
              <a:rPr b="0" lang="es-ES" sz="3000" spc="-89" strike="noStrike">
                <a:solidFill>
                  <a:srgbClr val="c00000"/>
                </a:solidFill>
                <a:latin typeface="Calibri Light"/>
              </a:rPr>
              <a:t>Bibliografía</a:t>
            </a:r>
            <a:endParaRPr b="0" lang="es-ES" sz="3000" spc="-1" strike="noStrike">
              <a:solidFill>
                <a:srgbClr val="000000"/>
              </a:solidFill>
              <a:latin typeface="Calibri Light"/>
            </a:endParaRPr>
          </a:p>
        </p:txBody>
      </p:sp>
      <p:sp>
        <p:nvSpPr>
          <p:cNvPr id="722" name="TextShape 2"/>
          <p:cNvSpPr txBox="1"/>
          <p:nvPr/>
        </p:nvSpPr>
        <p:spPr>
          <a:xfrm>
            <a:off x="9249480" y="2852640"/>
            <a:ext cx="2925720" cy="1048320"/>
          </a:xfrm>
          <a:prstGeom prst="rect">
            <a:avLst/>
          </a:prstGeom>
          <a:noFill/>
          <a:ln>
            <a:noFill/>
          </a:ln>
        </p:spPr>
        <p:txBody>
          <a:bodyPr anchor="b"/>
          <a:p>
            <a:pPr algn="r">
              <a:lnSpc>
                <a:spcPct val="100000"/>
              </a:lnSpc>
            </a:pPr>
            <a:fld id="{A86C3AB0-C5EE-4FC6-B92F-F307DD32A66E}"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723"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724" name="TextShape 4"/>
          <p:cNvSpPr txBox="1"/>
          <p:nvPr/>
        </p:nvSpPr>
        <p:spPr>
          <a:xfrm>
            <a:off x="623520" y="1902600"/>
            <a:ext cx="9792720" cy="44784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0" lang="es-ES" sz="2400" spc="-1" strike="noStrike">
                <a:solidFill>
                  <a:srgbClr val="000000"/>
                </a:solidFill>
                <a:latin typeface="Calibri Light"/>
              </a:rPr>
              <a:t>Libros Utilizados en la Teoría </a:t>
            </a:r>
            <a:endParaRPr b="0"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0" lang="es-ES" sz="2000" spc="-1" strike="noStrike">
                <a:solidFill>
                  <a:srgbClr val="000000"/>
                </a:solidFill>
                <a:latin typeface="Calibri Light"/>
              </a:rPr>
              <a:t>Pfleeger, Capítulo 2, Ingeniería de Software, Pearson Prentice Hall 2002 </a:t>
            </a:r>
            <a:endParaRPr b="0" i="1" lang="es-ES" sz="2000" spc="-1" strike="noStrike">
              <a:solidFill>
                <a:srgbClr val="262626"/>
              </a:solidFill>
              <a:latin typeface="Calibri Light"/>
            </a:endParaRPr>
          </a:p>
          <a:p>
            <a:pPr marL="68760" indent="-68400">
              <a:lnSpc>
                <a:spcPct val="85000"/>
              </a:lnSpc>
              <a:spcBef>
                <a:spcPts val="975"/>
              </a:spcBef>
              <a:buClr>
                <a:srgbClr val="c00000"/>
              </a:buClr>
              <a:buFont typeface="Arial"/>
              <a:buChar char="»"/>
            </a:pPr>
            <a:r>
              <a:rPr b="0" lang="es-ES" sz="2400" spc="-1" strike="noStrike">
                <a:solidFill>
                  <a:srgbClr val="000000"/>
                </a:solidFill>
                <a:latin typeface="Calibri Light"/>
              </a:rPr>
              <a:t>Artículo</a:t>
            </a:r>
            <a:endParaRPr b="0"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0" lang="es-ES" sz="2000" spc="-1" strike="noStrike">
                <a:solidFill>
                  <a:srgbClr val="000000"/>
                </a:solidFill>
                <a:latin typeface="Calibri Light"/>
              </a:rPr>
              <a:t>Alan Davis et all, “A strategy for comparing alternative software development life cycle models”, IEEE</a:t>
            </a:r>
            <a:endParaRPr b="0" i="1" lang="es-ES" sz="2000" spc="-1" strike="noStrike">
              <a:solidFill>
                <a:srgbClr val="262626"/>
              </a:solidFill>
              <a:latin typeface="Calibri Light"/>
            </a:endParaRPr>
          </a:p>
          <a:p>
            <a:pPr>
              <a:lnSpc>
                <a:spcPct val="85000"/>
              </a:lnSpc>
              <a:spcBef>
                <a:spcPts val="975"/>
              </a:spcBef>
            </a:pPr>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725"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spTree>
  </p:cSld>
  <p:timing>
    <p:tnLst>
      <p:par>
        <p:cTn id="264" dur="indefinite" restart="never" nodeType="tmRoot">
          <p:childTnLst>
            <p:seq>
              <p:cTn id="265"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623520" y="499680"/>
            <a:ext cx="10806120" cy="1272960"/>
          </a:xfrm>
          <a:prstGeom prst="rect">
            <a:avLst/>
          </a:prstGeom>
          <a:noFill/>
          <a:ln>
            <a:noFill/>
          </a:ln>
        </p:spPr>
        <p:txBody>
          <a:bodyPr anchor="ctr"/>
          <a:p>
            <a:pPr>
              <a:lnSpc>
                <a:spcPct val="85000"/>
              </a:lnSpc>
            </a:pPr>
            <a:r>
              <a:rPr b="0" lang="es-ES" sz="3600" spc="-89" strike="noStrike">
                <a:solidFill>
                  <a:srgbClr val="c00000"/>
                </a:solidFill>
                <a:latin typeface="Calibri Light"/>
              </a:rPr>
              <a:t>Análisis estructurado – Modelado Funcional y Flujo de la información</a:t>
            </a:r>
            <a:endParaRPr b="0" lang="es-ES" sz="3600" spc="-1" strike="noStrike">
              <a:solidFill>
                <a:srgbClr val="000000"/>
              </a:solidFill>
              <a:latin typeface="Calibri Light"/>
            </a:endParaRPr>
          </a:p>
        </p:txBody>
      </p:sp>
      <p:sp>
        <p:nvSpPr>
          <p:cNvPr id="472" name="TextShape 2"/>
          <p:cNvSpPr txBox="1"/>
          <p:nvPr/>
        </p:nvSpPr>
        <p:spPr>
          <a:xfrm>
            <a:off x="335520" y="1772640"/>
            <a:ext cx="10972440" cy="4680000"/>
          </a:xfrm>
          <a:prstGeom prst="rect">
            <a:avLst/>
          </a:prstGeom>
          <a:noFill/>
          <a:ln>
            <a:noFill/>
          </a:ln>
        </p:spPr>
        <p:txBody>
          <a:bodyPr/>
          <a:p>
            <a:pPr marL="68760" indent="-68400">
              <a:lnSpc>
                <a:spcPct val="85000"/>
              </a:lnSpc>
              <a:spcBef>
                <a:spcPts val="975"/>
              </a:spcBef>
              <a:buClr>
                <a:srgbClr val="c00000"/>
              </a:buClr>
              <a:buFont typeface="Arial"/>
              <a:buChar char="»"/>
            </a:pPr>
            <a:r>
              <a:rPr b="0" lang="es-ES" sz="2400" spc="-1" strike="noStrike">
                <a:solidFill>
                  <a:srgbClr val="000000"/>
                </a:solidFill>
                <a:latin typeface="Calibri Light"/>
              </a:rPr>
              <a:t>Modelado de funciones del sistema</a:t>
            </a:r>
            <a:endParaRPr b="0"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1" lang="es-ES" sz="2400" spc="-1" strike="noStrike">
                <a:solidFill>
                  <a:srgbClr val="000000"/>
                </a:solidFill>
                <a:latin typeface="Calibri Light"/>
              </a:rPr>
              <a:t>Diagrama de Flujo de Datos (DFD)</a:t>
            </a:r>
            <a:endParaRPr b="0" i="1" lang="es-ES" sz="24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i="1" lang="es-ES" sz="2400" spc="-1" strike="noStrike">
                <a:solidFill>
                  <a:srgbClr val="000000"/>
                </a:solidFill>
                <a:latin typeface="Calibri Light"/>
              </a:rPr>
              <a:t>Es una herramienta que permite visualizar un sistema como una red de procesos funcionales, conectados entre sí por “conductos” y almacenamientos de datos.</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lang="es-ES" sz="2400" spc="-1" strike="noStrike">
                <a:solidFill>
                  <a:srgbClr val="000000"/>
                </a:solidFill>
                <a:latin typeface="Calibri Light"/>
              </a:rPr>
              <a:t>Representa la transformación de entradas a salidas y es también llamado diagrama de burbujas.</a:t>
            </a:r>
            <a:endParaRPr b="0" lang="es-ES" sz="24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lang="es-ES" sz="2400" spc="-1" strike="noStrike">
                <a:solidFill>
                  <a:srgbClr val="000000"/>
                </a:solidFill>
                <a:latin typeface="Calibri Light"/>
              </a:rPr>
              <a:t>Es una herramienta comúnmente utilizada por sistemas operacionales en los cuales las funciones del sistema son de gran importancia y son más complejas que los datos que éste maneja.</a:t>
            </a:r>
            <a:endParaRPr b="0" lang="es-ES" sz="2400" spc="-1" strike="noStrike">
              <a:solidFill>
                <a:srgbClr val="262626"/>
              </a:solidFill>
              <a:latin typeface="Calibri Light"/>
            </a:endParaRPr>
          </a:p>
          <a:p>
            <a:endParaRPr b="0" lang="es-ES" sz="2400" spc="-1" strike="noStrike">
              <a:solidFill>
                <a:srgbClr val="262626"/>
              </a:solidFill>
              <a:latin typeface="Calibri Light"/>
            </a:endParaRPr>
          </a:p>
          <a:p>
            <a:pPr lvl="2" marL="411480" indent="-411120">
              <a:lnSpc>
                <a:spcPct val="85000"/>
              </a:lnSpc>
              <a:spcBef>
                <a:spcPts val="451"/>
              </a:spcBef>
              <a:buClr>
                <a:srgbClr val="000000"/>
              </a:buClr>
              <a:buFont typeface="Arial"/>
              <a:buChar char=" "/>
            </a:pPr>
            <a:r>
              <a:rPr b="0" lang="es-ES" sz="2000" spc="-1" strike="noStrike">
                <a:solidFill>
                  <a:srgbClr val="000000"/>
                </a:solidFill>
                <a:latin typeface="Calibri Light"/>
              </a:rPr>
              <a:t>Existen distintas variantes y notaciones: Stevens, Myers y Constantine [1974],  Yourdon y Constantine [1975], Gane y Sarson [1977], De Marco [1978], Yourdon [1993].</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473"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474" name="TextShape 4"/>
          <p:cNvSpPr txBox="1"/>
          <p:nvPr/>
        </p:nvSpPr>
        <p:spPr>
          <a:xfrm>
            <a:off x="11375640" y="5649120"/>
            <a:ext cx="731160" cy="396000"/>
          </a:xfrm>
          <a:prstGeom prst="rect">
            <a:avLst/>
          </a:prstGeom>
          <a:noFill/>
          <a:ln>
            <a:noFill/>
          </a:ln>
        </p:spPr>
        <p:txBody>
          <a:bodyPr anchor="b"/>
          <a:p>
            <a:pPr algn="r">
              <a:lnSpc>
                <a:spcPct val="100000"/>
              </a:lnSpc>
            </a:pPr>
            <a:fld id="{9DBC5FCF-80D4-49D8-B74A-905B1F269609}"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56" dur="indefinite" restart="never" nodeType="tmRoot">
          <p:childTnLst>
            <p:seq>
              <p:cTn id="57"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TextShape 1"/>
          <p:cNvSpPr txBox="1"/>
          <p:nvPr/>
        </p:nvSpPr>
        <p:spPr>
          <a:xfrm>
            <a:off x="623520" y="643320"/>
            <a:ext cx="10772280" cy="1128960"/>
          </a:xfrm>
          <a:prstGeom prst="rect">
            <a:avLst/>
          </a:prstGeom>
          <a:noFill/>
          <a:ln>
            <a:noFill/>
          </a:ln>
        </p:spPr>
        <p:txBody>
          <a:bodyPr anchor="ctr"/>
          <a:p>
            <a:pPr>
              <a:lnSpc>
                <a:spcPct val="85000"/>
              </a:lnSpc>
            </a:pPr>
            <a:r>
              <a:rPr b="0" lang="es-ES" sz="4400" spc="-89" strike="noStrike">
                <a:solidFill>
                  <a:srgbClr val="c00000"/>
                </a:solidFill>
                <a:latin typeface="Calibri Light"/>
              </a:rPr>
              <a:t>Análisis estructurado – Modelado Funcional y Flujo de la información</a:t>
            </a:r>
            <a:endParaRPr b="0" lang="es-ES" sz="4400" spc="-1" strike="noStrike">
              <a:solidFill>
                <a:srgbClr val="000000"/>
              </a:solidFill>
              <a:latin typeface="Calibri Light"/>
            </a:endParaRPr>
          </a:p>
        </p:txBody>
      </p:sp>
      <p:sp>
        <p:nvSpPr>
          <p:cNvPr id="476" name="TextShape 2"/>
          <p:cNvSpPr txBox="1"/>
          <p:nvPr/>
        </p:nvSpPr>
        <p:spPr>
          <a:xfrm>
            <a:off x="9249480" y="2852640"/>
            <a:ext cx="2925720" cy="1048320"/>
          </a:xfrm>
          <a:prstGeom prst="rect">
            <a:avLst/>
          </a:prstGeom>
          <a:noFill/>
          <a:ln>
            <a:noFill/>
          </a:ln>
        </p:spPr>
        <p:txBody>
          <a:bodyPr anchor="b"/>
          <a:p>
            <a:pPr algn="r">
              <a:lnSpc>
                <a:spcPct val="100000"/>
              </a:lnSpc>
            </a:pPr>
            <a:fld id="{3BD34A0B-538C-4BF2-8987-1607C9CF328B}"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477" name="TextShape 3"/>
          <p:cNvSpPr txBox="1"/>
          <p:nvPr/>
        </p:nvSpPr>
        <p:spPr>
          <a:xfrm>
            <a:off x="5951880" y="6509520"/>
            <a:ext cx="2162160" cy="304920"/>
          </a:xfrm>
          <a:prstGeom prst="rect">
            <a:avLst/>
          </a:prstGeom>
          <a:noFill/>
          <a:ln>
            <a:noFill/>
          </a:ln>
        </p:spPr>
        <p:txBody>
          <a:bodyPr/>
          <a:p>
            <a:endParaRPr b="0" lang="es-ES" sz="1800" spc="-1" strike="noStrike">
              <a:solidFill>
                <a:srgbClr val="262626"/>
              </a:solidFill>
              <a:latin typeface="Calibri Light"/>
            </a:endParaRPr>
          </a:p>
        </p:txBody>
      </p:sp>
      <p:sp>
        <p:nvSpPr>
          <p:cNvPr id="478" name="TextShape 4"/>
          <p:cNvSpPr txBox="1"/>
          <p:nvPr/>
        </p:nvSpPr>
        <p:spPr>
          <a:xfrm>
            <a:off x="6023880" y="1902600"/>
            <a:ext cx="5328360" cy="4478400"/>
          </a:xfrm>
          <a:prstGeom prst="rect">
            <a:avLst/>
          </a:prstGeom>
          <a:noFill/>
          <a:ln>
            <a:noFill/>
          </a:ln>
        </p:spPr>
        <p:txBody>
          <a:bodyPr>
            <a:normAutofit/>
          </a:bodyPr>
          <a:p>
            <a:pPr marL="68760" indent="-68400" algn="just">
              <a:lnSpc>
                <a:spcPct val="85000"/>
              </a:lnSpc>
              <a:spcBef>
                <a:spcPts val="975"/>
              </a:spcBef>
              <a:buClr>
                <a:srgbClr val="c00000"/>
              </a:buClr>
              <a:buFont typeface="Arial"/>
              <a:buChar char="»"/>
            </a:pPr>
            <a:r>
              <a:rPr b="0" lang="es-ES" sz="2000" spc="-1" strike="noStrike">
                <a:solidFill>
                  <a:srgbClr val="262626"/>
                </a:solidFill>
                <a:latin typeface="Calibri Light"/>
              </a:rPr>
              <a:t>Se utiliza un rectángulo para representar una </a:t>
            </a:r>
            <a:r>
              <a:rPr b="1" i="1" lang="es-ES" sz="2000" spc="-1" strike="noStrike">
                <a:solidFill>
                  <a:srgbClr val="262626"/>
                </a:solidFill>
                <a:latin typeface="Calibri Light"/>
              </a:rPr>
              <a:t>entidad externa</a:t>
            </a:r>
            <a:r>
              <a:rPr b="0" i="1" lang="es-ES" sz="2000" spc="-1" strike="noStrike">
                <a:solidFill>
                  <a:srgbClr val="262626"/>
                </a:solidFill>
                <a:latin typeface="Calibri Light"/>
              </a:rPr>
              <a:t>, </a:t>
            </a:r>
            <a:r>
              <a:rPr b="0" lang="es-ES" sz="2000" spc="-1" strike="noStrike">
                <a:solidFill>
                  <a:srgbClr val="262626"/>
                </a:solidFill>
                <a:latin typeface="Calibri Light"/>
              </a:rPr>
              <a:t>esto es, un elemento del sistema (por ejemplo, un elemento hardware, una persona, otro programa) u otro sistema que produce información para ser transformada por el software, o recibe información producida por el software. </a:t>
            </a:r>
            <a:endParaRPr b="0" lang="es-ES" sz="2000" spc="-1" strike="noStrike">
              <a:solidFill>
                <a:srgbClr val="262626"/>
              </a:solidFill>
              <a:latin typeface="Calibri Light"/>
            </a:endParaRPr>
          </a:p>
          <a:p>
            <a:pPr algn="just">
              <a:lnSpc>
                <a:spcPct val="85000"/>
              </a:lnSpc>
              <a:spcBef>
                <a:spcPts val="975"/>
              </a:spcBef>
            </a:pPr>
            <a:endParaRPr b="0" lang="es-ES" sz="2000" spc="-1" strike="noStrike">
              <a:solidFill>
                <a:srgbClr val="262626"/>
              </a:solidFill>
              <a:latin typeface="Calibri Light"/>
            </a:endParaRPr>
          </a:p>
          <a:p>
            <a:pPr marL="68760" indent="-68400" algn="just">
              <a:lnSpc>
                <a:spcPct val="85000"/>
              </a:lnSpc>
              <a:spcBef>
                <a:spcPts val="975"/>
              </a:spcBef>
              <a:buClr>
                <a:srgbClr val="c00000"/>
              </a:buClr>
              <a:buFont typeface="Arial"/>
              <a:buChar char="»"/>
            </a:pPr>
            <a:r>
              <a:rPr b="0" lang="es-ES" sz="2000" spc="-1" strike="noStrike">
                <a:solidFill>
                  <a:srgbClr val="262626"/>
                </a:solidFill>
                <a:latin typeface="Calibri Light"/>
              </a:rPr>
              <a:t>Un círculo (también llamado burbuja)  representa un</a:t>
            </a:r>
            <a:r>
              <a:rPr b="1" i="1" lang="es-ES" sz="2000" spc="-1" strike="noStrike">
                <a:solidFill>
                  <a:srgbClr val="262626"/>
                </a:solidFill>
                <a:latin typeface="Calibri Light"/>
              </a:rPr>
              <a:t> proceso </a:t>
            </a:r>
            <a:r>
              <a:rPr b="0" lang="es-ES" sz="2000" spc="-1" strike="noStrike">
                <a:solidFill>
                  <a:srgbClr val="262626"/>
                </a:solidFill>
                <a:latin typeface="Calibri Light"/>
              </a:rPr>
              <a:t>o </a:t>
            </a:r>
            <a:r>
              <a:rPr b="0" i="1" lang="es-ES" sz="2000" spc="-1" strike="noStrike">
                <a:solidFill>
                  <a:srgbClr val="262626"/>
                </a:solidFill>
                <a:latin typeface="Calibri Light"/>
              </a:rPr>
              <a:t>transformación </a:t>
            </a:r>
            <a:r>
              <a:rPr b="0" lang="es-ES" sz="2000" spc="-1" strike="noStrike">
                <a:solidFill>
                  <a:srgbClr val="262626"/>
                </a:solidFill>
                <a:latin typeface="Calibri Light"/>
              </a:rPr>
              <a:t>que es aplicado a los datos (o al control) y los modifica. </a:t>
            </a:r>
            <a:endParaRPr b="0" lang="es-ES" sz="2000" spc="-1" strike="noStrike">
              <a:solidFill>
                <a:srgbClr val="262626"/>
              </a:solidFill>
              <a:latin typeface="Calibri Light"/>
            </a:endParaRPr>
          </a:p>
          <a:p>
            <a:pPr algn="just">
              <a:lnSpc>
                <a:spcPct val="85000"/>
              </a:lnSpc>
              <a:spcBef>
                <a:spcPts val="975"/>
              </a:spcBef>
            </a:pPr>
            <a:endParaRPr b="0" lang="es-ES" sz="2000" spc="-1" strike="noStrike">
              <a:solidFill>
                <a:srgbClr val="262626"/>
              </a:solidFill>
              <a:latin typeface="Calibri Light"/>
            </a:endParaRPr>
          </a:p>
          <a:p>
            <a:pPr marL="68760" indent="-68400" algn="just">
              <a:lnSpc>
                <a:spcPct val="85000"/>
              </a:lnSpc>
              <a:spcBef>
                <a:spcPts val="975"/>
              </a:spcBef>
              <a:buClr>
                <a:srgbClr val="c00000"/>
              </a:buClr>
              <a:buFont typeface="Arial"/>
              <a:buChar char="»"/>
            </a:pPr>
            <a:r>
              <a:rPr b="0" lang="es-ES" sz="2000" spc="-1" strike="noStrike">
                <a:solidFill>
                  <a:srgbClr val="262626"/>
                </a:solidFill>
                <a:latin typeface="Calibri Light"/>
              </a:rPr>
              <a:t>Una flecha representa uno o más </a:t>
            </a:r>
            <a:r>
              <a:rPr b="1" i="1" lang="es-ES" sz="2000" spc="-1" strike="noStrike">
                <a:solidFill>
                  <a:srgbClr val="262626"/>
                </a:solidFill>
                <a:latin typeface="Calibri Light"/>
              </a:rPr>
              <a:t>elementos de datos </a:t>
            </a:r>
            <a:r>
              <a:rPr b="0" lang="es-ES" sz="2000" spc="-1" strike="noStrike">
                <a:solidFill>
                  <a:srgbClr val="262626"/>
                </a:solidFill>
                <a:latin typeface="Calibri Light"/>
              </a:rPr>
              <a:t>(objetos de dato).</a:t>
            </a:r>
            <a:endParaRPr b="0" lang="es-ES" sz="2000" spc="-1" strike="noStrike">
              <a:solidFill>
                <a:srgbClr val="262626"/>
              </a:solidFill>
              <a:latin typeface="Calibri Light"/>
            </a:endParaRPr>
          </a:p>
        </p:txBody>
      </p:sp>
      <p:sp>
        <p:nvSpPr>
          <p:cNvPr id="479" name="TextShape 5"/>
          <p:cNvSpPr txBox="1"/>
          <p:nvPr/>
        </p:nvSpPr>
        <p:spPr>
          <a:xfrm>
            <a:off x="168840" y="6554520"/>
            <a:ext cx="2154600" cy="212760"/>
          </a:xfrm>
          <a:prstGeom prst="rect">
            <a:avLst/>
          </a:prstGeom>
          <a:noFill/>
          <a:ln>
            <a:noFill/>
          </a:ln>
        </p:spPr>
        <p:txBody>
          <a:bodyPr lIns="90000" rIns="90000" tIns="45000" bIns="45000"/>
          <a:p>
            <a:pPr>
              <a:lnSpc>
                <a:spcPct val="100000"/>
              </a:lnSpc>
            </a:pPr>
            <a:r>
              <a:rPr b="0" lang="es-AR" sz="1050" spc="-1" strike="noStrike">
                <a:solidFill>
                  <a:srgbClr val="900000"/>
                </a:solidFill>
                <a:latin typeface="Calibri Light"/>
              </a:rPr>
              <a:t>Ingeniería de Software I  2018</a:t>
            </a:r>
            <a:endParaRPr b="0" lang="es-AR" sz="1050" spc="-1" strike="noStrike">
              <a:latin typeface="Times New Roman"/>
            </a:endParaRPr>
          </a:p>
        </p:txBody>
      </p:sp>
      <p:pic>
        <p:nvPicPr>
          <p:cNvPr id="480" name="1 Imagen" descr=""/>
          <p:cNvPicPr/>
          <p:nvPr/>
        </p:nvPicPr>
        <p:blipFill>
          <a:blip r:embed="rId1"/>
          <a:stretch/>
        </p:blipFill>
        <p:spPr>
          <a:xfrm>
            <a:off x="119160" y="2205000"/>
            <a:ext cx="5733720" cy="3390480"/>
          </a:xfrm>
          <a:prstGeom prst="rect">
            <a:avLst/>
          </a:prstGeom>
          <a:ln>
            <a:noFill/>
          </a:ln>
        </p:spPr>
      </p:pic>
    </p:spTree>
  </p:cSld>
  <p:transition spd="med">
    <p:fade/>
  </p:transition>
  <p:timing>
    <p:tnLst>
      <p:par>
        <p:cTn id="58" dur="indefinite" restart="never" nodeType="tmRoot">
          <p:childTnLst>
            <p:seq>
              <p:cTn id="59"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1" name="3 Imagen" descr=""/>
          <p:cNvPicPr/>
          <p:nvPr/>
        </p:nvPicPr>
        <p:blipFill>
          <a:blip r:embed="rId1"/>
          <a:stretch/>
        </p:blipFill>
        <p:spPr>
          <a:xfrm>
            <a:off x="2495520" y="2601000"/>
            <a:ext cx="6905160" cy="3314520"/>
          </a:xfrm>
          <a:prstGeom prst="rect">
            <a:avLst/>
          </a:prstGeom>
          <a:ln>
            <a:noFill/>
          </a:ln>
        </p:spPr>
      </p:pic>
      <p:sp>
        <p:nvSpPr>
          <p:cNvPr id="482" name="TextShape 1"/>
          <p:cNvSpPr txBox="1"/>
          <p:nvPr/>
        </p:nvSpPr>
        <p:spPr>
          <a:xfrm>
            <a:off x="623520" y="499680"/>
            <a:ext cx="10806120" cy="1272960"/>
          </a:xfrm>
          <a:prstGeom prst="rect">
            <a:avLst/>
          </a:prstGeom>
          <a:noFill/>
          <a:ln>
            <a:noFill/>
          </a:ln>
        </p:spPr>
        <p:txBody>
          <a:bodyPr anchor="ctr"/>
          <a:p>
            <a:pPr>
              <a:lnSpc>
                <a:spcPct val="85000"/>
              </a:lnSpc>
            </a:pPr>
            <a:r>
              <a:rPr b="0" lang="es-ES" sz="3200" spc="-89" strike="noStrike">
                <a:solidFill>
                  <a:srgbClr val="c00000"/>
                </a:solidFill>
                <a:latin typeface="Calibri Light"/>
              </a:rPr>
              <a:t>Análisis estructurado – Modelado Funcional y Flujo de la información</a:t>
            </a:r>
            <a:endParaRPr b="0" lang="es-ES" sz="3200" spc="-1" strike="noStrike">
              <a:solidFill>
                <a:srgbClr val="000000"/>
              </a:solidFill>
              <a:latin typeface="Calibri Light"/>
            </a:endParaRPr>
          </a:p>
        </p:txBody>
      </p:sp>
      <p:sp>
        <p:nvSpPr>
          <p:cNvPr id="483" name="TextShape 2"/>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484" name="TextShape 3"/>
          <p:cNvSpPr txBox="1"/>
          <p:nvPr/>
        </p:nvSpPr>
        <p:spPr>
          <a:xfrm>
            <a:off x="11375640" y="5649120"/>
            <a:ext cx="731160" cy="396000"/>
          </a:xfrm>
          <a:prstGeom prst="rect">
            <a:avLst/>
          </a:prstGeom>
          <a:noFill/>
          <a:ln>
            <a:noFill/>
          </a:ln>
        </p:spPr>
        <p:txBody>
          <a:bodyPr anchor="b"/>
          <a:p>
            <a:pPr algn="r">
              <a:lnSpc>
                <a:spcPct val="100000"/>
              </a:lnSpc>
            </a:pPr>
            <a:fld id="{38129410-85DA-47CA-A6FF-848CE63B4607}" type="slidenum">
              <a:rPr b="0" lang="es-AR" sz="4000" spc="-1" strike="noStrike">
                <a:solidFill>
                  <a:srgbClr val="c00000"/>
                </a:solidFill>
                <a:latin typeface="Calibri Light"/>
              </a:rPr>
              <a:t>&lt;número&gt;</a:t>
            </a:fld>
            <a:endParaRPr b="0" lang="es-AR" sz="4000" spc="-1" strike="noStrike">
              <a:latin typeface="Times New Roman"/>
            </a:endParaRPr>
          </a:p>
        </p:txBody>
      </p:sp>
      <p:sp>
        <p:nvSpPr>
          <p:cNvPr id="485" name="CustomShape 4"/>
          <p:cNvSpPr/>
          <p:nvPr/>
        </p:nvSpPr>
        <p:spPr>
          <a:xfrm flipH="1">
            <a:off x="1198800" y="3357000"/>
            <a:ext cx="1079640" cy="1151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486" name="CustomShape 5"/>
          <p:cNvSpPr/>
          <p:nvPr/>
        </p:nvSpPr>
        <p:spPr>
          <a:xfrm flipV="1">
            <a:off x="7680240" y="2204280"/>
            <a:ext cx="2376000" cy="791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487" name="CustomShape 6"/>
          <p:cNvSpPr/>
          <p:nvPr/>
        </p:nvSpPr>
        <p:spPr>
          <a:xfrm flipH="1">
            <a:off x="1847520" y="5301360"/>
            <a:ext cx="1728000" cy="719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488" name="CustomShape 7"/>
          <p:cNvSpPr/>
          <p:nvPr/>
        </p:nvSpPr>
        <p:spPr>
          <a:xfrm flipV="1">
            <a:off x="6095880" y="2348280"/>
            <a:ext cx="575640" cy="935640"/>
          </a:xfrm>
          <a:custGeom>
            <a:avLst/>
            <a:gdLst/>
            <a:ahLst/>
            <a:rect l="l" t="t" r="r" b="b"/>
            <a:pathLst>
              <a:path w="21600" h="21600">
                <a:moveTo>
                  <a:pt x="0" y="0"/>
                </a:moveTo>
                <a:lnTo>
                  <a:pt x="21600" y="21600"/>
                </a:lnTo>
              </a:path>
            </a:pathLst>
          </a:custGeom>
          <a:noFill/>
          <a:ln>
            <a:round/>
            <a:tailEnd len="med" type="triangle" w="med"/>
          </a:ln>
        </p:spPr>
        <p:style>
          <a:lnRef idx="1">
            <a:schemeClr val="accent1"/>
          </a:lnRef>
          <a:fillRef idx="0">
            <a:schemeClr val="accent1"/>
          </a:fillRef>
          <a:effectRef idx="0">
            <a:schemeClr val="accent1"/>
          </a:effectRef>
          <a:fontRef idx="minor"/>
        </p:style>
      </p:sp>
      <p:sp>
        <p:nvSpPr>
          <p:cNvPr id="489" name="CustomShape 8"/>
          <p:cNvSpPr/>
          <p:nvPr/>
        </p:nvSpPr>
        <p:spPr>
          <a:xfrm>
            <a:off x="6505560" y="2028240"/>
            <a:ext cx="1908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Flujos de datos</a:t>
            </a:r>
            <a:endParaRPr b="0" lang="es-AR" sz="1800" spc="-1" strike="noStrike">
              <a:latin typeface="Arial"/>
            </a:endParaRPr>
          </a:p>
        </p:txBody>
      </p:sp>
      <p:sp>
        <p:nvSpPr>
          <p:cNvPr id="490" name="CustomShape 9"/>
          <p:cNvSpPr/>
          <p:nvPr/>
        </p:nvSpPr>
        <p:spPr>
          <a:xfrm>
            <a:off x="10007280" y="2020320"/>
            <a:ext cx="1066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Proceso</a:t>
            </a:r>
            <a:endParaRPr b="0" lang="es-AR" sz="1800" spc="-1" strike="noStrike">
              <a:latin typeface="Arial"/>
            </a:endParaRPr>
          </a:p>
        </p:txBody>
      </p:sp>
      <p:sp>
        <p:nvSpPr>
          <p:cNvPr id="491" name="CustomShape 10"/>
          <p:cNvSpPr/>
          <p:nvPr/>
        </p:nvSpPr>
        <p:spPr>
          <a:xfrm>
            <a:off x="738720" y="5949360"/>
            <a:ext cx="11732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Almacén</a:t>
            </a:r>
            <a:endParaRPr b="0" lang="es-AR" sz="1800" spc="-1" strike="noStrike">
              <a:latin typeface="Arial"/>
            </a:endParaRPr>
          </a:p>
        </p:txBody>
      </p:sp>
      <p:sp>
        <p:nvSpPr>
          <p:cNvPr id="492" name="CustomShape 11"/>
          <p:cNvSpPr/>
          <p:nvPr/>
        </p:nvSpPr>
        <p:spPr>
          <a:xfrm>
            <a:off x="319680" y="4612320"/>
            <a:ext cx="201132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s-AR" sz="1800" spc="-1" strike="noStrike">
                <a:solidFill>
                  <a:srgbClr val="000000"/>
                </a:solidFill>
                <a:latin typeface="Calibri Light"/>
              </a:rPr>
              <a:t>Entidad Externa</a:t>
            </a:r>
            <a:endParaRPr b="0" lang="es-AR" sz="1800" spc="-1" strike="noStrike">
              <a:latin typeface="Arial"/>
            </a:endParaRPr>
          </a:p>
        </p:txBody>
      </p:sp>
    </p:spTree>
  </p:cSld>
  <p:transition spd="med">
    <p:fade/>
  </p:transition>
  <p:timing>
    <p:tnLst>
      <p:par>
        <p:cTn id="60" dur="indefinite" restart="never" nodeType="tmRoot">
          <p:childTnLst>
            <p:seq>
              <p:cTn id="61"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extShape 1"/>
          <p:cNvSpPr txBox="1"/>
          <p:nvPr/>
        </p:nvSpPr>
        <p:spPr>
          <a:xfrm>
            <a:off x="623520" y="499680"/>
            <a:ext cx="10806120" cy="1272960"/>
          </a:xfrm>
          <a:prstGeom prst="rect">
            <a:avLst/>
          </a:prstGeom>
          <a:noFill/>
          <a:ln>
            <a:noFill/>
          </a:ln>
        </p:spPr>
        <p:txBody>
          <a:bodyPr anchor="ctr"/>
          <a:p>
            <a:pPr>
              <a:lnSpc>
                <a:spcPct val="85000"/>
              </a:lnSpc>
            </a:pPr>
            <a:r>
              <a:rPr b="0" lang="es-ES" sz="2400" spc="-89" strike="noStrike">
                <a:solidFill>
                  <a:srgbClr val="c00000"/>
                </a:solidFill>
                <a:latin typeface="Calibri Light"/>
              </a:rPr>
              <a:t>Análisis Estructurado – Diccionario de Datos</a:t>
            </a:r>
            <a:endParaRPr b="0" lang="es-ES" sz="2400" spc="-1" strike="noStrike">
              <a:solidFill>
                <a:srgbClr val="000000"/>
              </a:solidFill>
              <a:latin typeface="Calibri Light"/>
            </a:endParaRPr>
          </a:p>
        </p:txBody>
      </p:sp>
      <p:sp>
        <p:nvSpPr>
          <p:cNvPr id="494" name="TextShape 2"/>
          <p:cNvSpPr txBox="1"/>
          <p:nvPr/>
        </p:nvSpPr>
        <p:spPr>
          <a:xfrm>
            <a:off x="479520" y="2205000"/>
            <a:ext cx="10972440" cy="3600000"/>
          </a:xfrm>
          <a:prstGeom prst="rect">
            <a:avLst/>
          </a:prstGeom>
          <a:noFill/>
          <a:ln>
            <a:noFill/>
          </a:ln>
        </p:spPr>
        <p:txBody>
          <a:bodyPr>
            <a:normAutofit/>
          </a:bodyPr>
          <a:p>
            <a:pPr marL="3600">
              <a:lnSpc>
                <a:spcPct val="85000"/>
              </a:lnSpc>
              <a:spcBef>
                <a:spcPts val="451"/>
              </a:spcBef>
            </a:pPr>
            <a:r>
              <a:rPr b="0" lang="es-ES" sz="2000" spc="-1" strike="noStrike">
                <a:solidFill>
                  <a:srgbClr val="000000"/>
                </a:solidFill>
                <a:latin typeface="Calibri Light"/>
              </a:rPr>
              <a:t>Listado organizado de todos los datos pertinentes al sistema. Es una definición sin ambigüedad de los datos y elementos del sistema</a:t>
            </a:r>
            <a:endParaRPr b="0" lang="es-ES" sz="2000" spc="-1" strike="noStrike">
              <a:solidFill>
                <a:srgbClr val="262626"/>
              </a:solidFill>
              <a:latin typeface="Calibri Light"/>
            </a:endParaRPr>
          </a:p>
          <a:p>
            <a:pPr marL="3600">
              <a:lnSpc>
                <a:spcPct val="85000"/>
              </a:lnSpc>
              <a:spcBef>
                <a:spcPts val="451"/>
              </a:spcBef>
            </a:pPr>
            <a:r>
              <a:rPr b="0" lang="es-ES" sz="2000" spc="-1" strike="noStrike">
                <a:solidFill>
                  <a:srgbClr val="000000"/>
                </a:solidFill>
                <a:latin typeface="Calibri Light"/>
              </a:rPr>
              <a:t>Características</a:t>
            </a:r>
            <a:endParaRPr b="0" lang="es-ES" sz="2000" spc="-1" strike="noStrike">
              <a:solidFill>
                <a:srgbClr val="262626"/>
              </a:solidFill>
              <a:latin typeface="Calibri Light"/>
            </a:endParaRPr>
          </a:p>
          <a:p>
            <a:pPr lvl="2" marL="411480" indent="-411120">
              <a:lnSpc>
                <a:spcPct val="85000"/>
              </a:lnSpc>
              <a:spcBef>
                <a:spcPts val="451"/>
              </a:spcBef>
              <a:buClr>
                <a:srgbClr val="000000"/>
              </a:buClr>
              <a:buFont typeface="Wingdings" charset="2"/>
              <a:buChar char=""/>
            </a:pPr>
            <a:r>
              <a:rPr b="0" i="1" lang="es-ES" sz="2000" spc="-1" strike="noStrike">
                <a:solidFill>
                  <a:srgbClr val="000000"/>
                </a:solidFill>
                <a:latin typeface="Calibri Light"/>
              </a:rPr>
              <a:t>Permite revisar consistencia</a:t>
            </a:r>
            <a:endParaRPr b="0" lang="es-ES" sz="2000" spc="-1" strike="noStrike">
              <a:solidFill>
                <a:srgbClr val="262626"/>
              </a:solidFill>
              <a:latin typeface="Calibri Light"/>
            </a:endParaRPr>
          </a:p>
          <a:p>
            <a:pPr lvl="2" marL="411480" indent="-411120">
              <a:lnSpc>
                <a:spcPct val="85000"/>
              </a:lnSpc>
              <a:spcBef>
                <a:spcPts val="451"/>
              </a:spcBef>
              <a:buClr>
                <a:srgbClr val="000000"/>
              </a:buClr>
              <a:buFont typeface="Wingdings" charset="2"/>
              <a:buChar char=""/>
            </a:pPr>
            <a:r>
              <a:rPr b="0" i="1" lang="es-ES" sz="2000" spc="-1" strike="noStrike">
                <a:solidFill>
                  <a:srgbClr val="000000"/>
                </a:solidFill>
                <a:latin typeface="Calibri Light"/>
              </a:rPr>
              <a:t>Representa el contenido de la información</a:t>
            </a:r>
            <a:endParaRPr b="0" lang="es-ES" sz="2000" spc="-1" strike="noStrike">
              <a:solidFill>
                <a:srgbClr val="262626"/>
              </a:solidFill>
              <a:latin typeface="Calibri Light"/>
            </a:endParaRPr>
          </a:p>
          <a:p>
            <a:pPr lvl="2" marL="411480" indent="-411120">
              <a:lnSpc>
                <a:spcPct val="85000"/>
              </a:lnSpc>
              <a:spcBef>
                <a:spcPts val="451"/>
              </a:spcBef>
              <a:buClr>
                <a:srgbClr val="000000"/>
              </a:buClr>
              <a:buFont typeface="Wingdings" charset="2"/>
              <a:buChar char=""/>
            </a:pPr>
            <a:r>
              <a:rPr b="0" i="1" lang="es-ES" sz="2000" spc="-1" strike="noStrike">
                <a:solidFill>
                  <a:srgbClr val="000000"/>
                </a:solidFill>
                <a:latin typeface="Calibri Light"/>
              </a:rPr>
              <a:t>Define el significado de los flujos y los almacenes</a:t>
            </a:r>
            <a:endParaRPr b="0" lang="es-ES" sz="2000" spc="-1" strike="noStrike">
              <a:solidFill>
                <a:srgbClr val="262626"/>
              </a:solidFill>
              <a:latin typeface="Calibri Light"/>
            </a:endParaRPr>
          </a:p>
          <a:p>
            <a:pPr lvl="2" marL="411480" indent="-411120">
              <a:lnSpc>
                <a:spcPct val="85000"/>
              </a:lnSpc>
              <a:spcBef>
                <a:spcPts val="451"/>
              </a:spcBef>
              <a:buClr>
                <a:srgbClr val="000000"/>
              </a:buClr>
              <a:buFont typeface="Wingdings" charset="2"/>
              <a:buChar char=""/>
            </a:pPr>
            <a:r>
              <a:rPr b="0" i="1" lang="es-ES" sz="2000" spc="-1" strike="noStrike">
                <a:solidFill>
                  <a:srgbClr val="000000"/>
                </a:solidFill>
                <a:latin typeface="Calibri Light"/>
              </a:rPr>
              <a:t>Un Dato debe contener </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Tipo </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Nombre </a:t>
            </a:r>
            <a:endParaRPr b="0" lang="es-ES" sz="2000" spc="-1" strike="noStrike">
              <a:solidFill>
                <a:srgbClr val="262626"/>
              </a:solidFill>
              <a:latin typeface="Calibri Light"/>
            </a:endParaRPr>
          </a:p>
          <a:p>
            <a:pPr lvl="3" marL="617400" indent="-617040">
              <a:lnSpc>
                <a:spcPct val="85000"/>
              </a:lnSpc>
              <a:spcBef>
                <a:spcPts val="451"/>
              </a:spcBef>
              <a:buClr>
                <a:srgbClr val="000000"/>
              </a:buClr>
              <a:buFont typeface="Arial"/>
              <a:buChar char=" "/>
            </a:pPr>
            <a:r>
              <a:rPr b="0" lang="es-ES" sz="2000" spc="-1" strike="noStrike">
                <a:solidFill>
                  <a:srgbClr val="000000"/>
                </a:solidFill>
                <a:latin typeface="Calibri Light"/>
              </a:rPr>
              <a:t>Descripción</a:t>
            </a:r>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a:p>
            <a:endParaRPr b="0" lang="es-ES" sz="2000" spc="-1" strike="noStrike">
              <a:solidFill>
                <a:srgbClr val="262626"/>
              </a:solidFill>
              <a:latin typeface="Calibri Light"/>
            </a:endParaRPr>
          </a:p>
        </p:txBody>
      </p:sp>
      <p:sp>
        <p:nvSpPr>
          <p:cNvPr id="495"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496" name="TextShape 4"/>
          <p:cNvSpPr txBox="1"/>
          <p:nvPr/>
        </p:nvSpPr>
        <p:spPr>
          <a:xfrm>
            <a:off x="11375640" y="5649120"/>
            <a:ext cx="731160" cy="396000"/>
          </a:xfrm>
          <a:prstGeom prst="rect">
            <a:avLst/>
          </a:prstGeom>
          <a:noFill/>
          <a:ln>
            <a:noFill/>
          </a:ln>
        </p:spPr>
        <p:txBody>
          <a:bodyPr anchor="b"/>
          <a:p>
            <a:pPr algn="r">
              <a:lnSpc>
                <a:spcPct val="100000"/>
              </a:lnSpc>
            </a:pPr>
            <a:fld id="{ABDBAA49-7EBD-4C39-A587-B69E6AAE8189}"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623520" y="499680"/>
            <a:ext cx="10806120" cy="1272960"/>
          </a:xfrm>
          <a:prstGeom prst="rect">
            <a:avLst/>
          </a:prstGeom>
          <a:noFill/>
          <a:ln>
            <a:noFill/>
          </a:ln>
        </p:spPr>
        <p:txBody>
          <a:bodyPr anchor="ctr"/>
          <a:p>
            <a:pPr>
              <a:lnSpc>
                <a:spcPct val="85000"/>
              </a:lnSpc>
            </a:pPr>
            <a:r>
              <a:rPr b="0" lang="es-ES" sz="3200" spc="-89" strike="noStrike">
                <a:solidFill>
                  <a:srgbClr val="c00000"/>
                </a:solidFill>
                <a:latin typeface="Calibri Light"/>
              </a:rPr>
              <a:t>Análisis Estructurado  - Propuesta de Yourdon</a:t>
            </a:r>
            <a:endParaRPr b="0" lang="es-ES" sz="3200" spc="-1" strike="noStrike">
              <a:solidFill>
                <a:srgbClr val="000000"/>
              </a:solidFill>
              <a:latin typeface="Calibri Light"/>
            </a:endParaRPr>
          </a:p>
        </p:txBody>
      </p:sp>
      <p:sp>
        <p:nvSpPr>
          <p:cNvPr id="498" name="TextShape 2"/>
          <p:cNvSpPr txBox="1"/>
          <p:nvPr/>
        </p:nvSpPr>
        <p:spPr>
          <a:xfrm>
            <a:off x="479520" y="2205000"/>
            <a:ext cx="11232720" cy="4141800"/>
          </a:xfrm>
          <a:prstGeom prst="rect">
            <a:avLst/>
          </a:prstGeom>
          <a:noFill/>
          <a:ln>
            <a:noFill/>
          </a:ln>
        </p:spPr>
        <p:txBody>
          <a:bodyPr>
            <a:normAutofit/>
          </a:bodyPr>
          <a:p>
            <a:pPr marL="68760" indent="-68400">
              <a:lnSpc>
                <a:spcPct val="85000"/>
              </a:lnSpc>
              <a:spcBef>
                <a:spcPts val="975"/>
              </a:spcBef>
              <a:buClr>
                <a:srgbClr val="c00000"/>
              </a:buClr>
              <a:buFont typeface="Arial"/>
              <a:buChar char="»"/>
            </a:pPr>
            <a:r>
              <a:rPr b="1" lang="es-ES" sz="2400" spc="-1" strike="noStrike">
                <a:solidFill>
                  <a:srgbClr val="000000"/>
                </a:solidFill>
                <a:latin typeface="Calibri Light"/>
              </a:rPr>
              <a:t>Modelo Esencial</a:t>
            </a:r>
            <a:endParaRPr b="0"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0" lang="es-ES" sz="2400" spc="-1" strike="noStrike">
                <a:solidFill>
                  <a:srgbClr val="000000"/>
                </a:solidFill>
                <a:latin typeface="Calibri Light"/>
              </a:rPr>
              <a:t>Debe indicarse lo que el sistema debe hacer para satisfacer los requerimientos del usuario, con una mínima (en lo posible nula) explicación de cómo lo hace.</a:t>
            </a:r>
            <a:endParaRPr b="0" i="1"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0" lang="es-ES" sz="2400" spc="-1" strike="noStrike">
                <a:solidFill>
                  <a:srgbClr val="000000"/>
                </a:solidFill>
                <a:latin typeface="Calibri Light"/>
              </a:rPr>
              <a:t>Evitar el detalle de cualquier restricción o aspecto derivado de la implementación.</a:t>
            </a:r>
            <a:endParaRPr b="0" i="1"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0" lang="es-ES" sz="2400" spc="-1" strike="noStrike">
                <a:solidFill>
                  <a:srgbClr val="000000"/>
                </a:solidFill>
                <a:latin typeface="Calibri Light"/>
              </a:rPr>
              <a:t>Pensar el modelo esencial "suponiendo que se dispone de tecnología perfecta", lo que permite que sobreviva cambios tecnológicos.</a:t>
            </a:r>
            <a:endParaRPr b="0" i="1" lang="es-ES" sz="2400" spc="-1" strike="noStrike">
              <a:solidFill>
                <a:srgbClr val="262626"/>
              </a:solidFill>
              <a:latin typeface="Calibri Light"/>
            </a:endParaRPr>
          </a:p>
          <a:p>
            <a:pPr lvl="1" marL="260640" indent="-256680">
              <a:lnSpc>
                <a:spcPct val="85000"/>
              </a:lnSpc>
              <a:spcBef>
                <a:spcPts val="451"/>
              </a:spcBef>
              <a:buClr>
                <a:srgbClr val="000000"/>
              </a:buClr>
              <a:buFont typeface="Arial"/>
              <a:buChar char=" "/>
            </a:pPr>
            <a:r>
              <a:rPr b="0" lang="es-ES" sz="2400" spc="-1" strike="noStrike">
                <a:solidFill>
                  <a:srgbClr val="000000"/>
                </a:solidFill>
                <a:latin typeface="Calibri Light"/>
              </a:rPr>
              <a:t>La mayoría de los usuarios están metidos en los detalles de la implantación de su sistema actual y les es difícil enfocar un sistema "DE TECNOLOGIA PERFECTA".</a:t>
            </a:r>
            <a:endParaRPr b="0" i="1" lang="es-ES" sz="2400" spc="-1" strike="noStrike">
              <a:solidFill>
                <a:srgbClr val="262626"/>
              </a:solidFill>
              <a:latin typeface="Calibri Light"/>
            </a:endParaRPr>
          </a:p>
          <a:p>
            <a:pPr>
              <a:lnSpc>
                <a:spcPct val="85000"/>
              </a:lnSpc>
              <a:spcBef>
                <a:spcPts val="975"/>
              </a:spcBef>
            </a:pPr>
            <a:endParaRPr b="0" lang="es-ES" sz="2400" spc="-1" strike="noStrike">
              <a:solidFill>
                <a:srgbClr val="262626"/>
              </a:solidFill>
              <a:latin typeface="Calibri Light"/>
            </a:endParaRPr>
          </a:p>
        </p:txBody>
      </p:sp>
      <p:sp>
        <p:nvSpPr>
          <p:cNvPr id="499" name="TextShape 3"/>
          <p:cNvSpPr txBox="1"/>
          <p:nvPr/>
        </p:nvSpPr>
        <p:spPr>
          <a:xfrm rot="16200000">
            <a:off x="10510200" y="3987720"/>
            <a:ext cx="2367000" cy="487440"/>
          </a:xfrm>
          <a:prstGeom prst="rect">
            <a:avLst/>
          </a:prstGeom>
          <a:noFill/>
          <a:ln>
            <a:noFill/>
          </a:ln>
        </p:spPr>
        <p:txBody>
          <a:bodyPr lIns="90000" rIns="90000" tIns="45000" bIns="45000"/>
          <a:p>
            <a:pPr>
              <a:lnSpc>
                <a:spcPct val="100000"/>
              </a:lnSpc>
            </a:pPr>
            <a:r>
              <a:rPr b="0" lang="es-AR" sz="1050" spc="-1" strike="noStrike">
                <a:solidFill>
                  <a:srgbClr val="6c0000"/>
                </a:solidFill>
                <a:latin typeface="Calibri Light"/>
              </a:rPr>
              <a:t>Ingeniería de Software I  2018</a:t>
            </a:r>
            <a:endParaRPr b="0" lang="es-AR" sz="1050" spc="-1" strike="noStrike">
              <a:latin typeface="Times New Roman"/>
            </a:endParaRPr>
          </a:p>
        </p:txBody>
      </p:sp>
      <p:sp>
        <p:nvSpPr>
          <p:cNvPr id="500" name="TextShape 4"/>
          <p:cNvSpPr txBox="1"/>
          <p:nvPr/>
        </p:nvSpPr>
        <p:spPr>
          <a:xfrm>
            <a:off x="11375640" y="5649120"/>
            <a:ext cx="731160" cy="396000"/>
          </a:xfrm>
          <a:prstGeom prst="rect">
            <a:avLst/>
          </a:prstGeom>
          <a:noFill/>
          <a:ln>
            <a:noFill/>
          </a:ln>
        </p:spPr>
        <p:txBody>
          <a:bodyPr anchor="b"/>
          <a:p>
            <a:pPr algn="r">
              <a:lnSpc>
                <a:spcPct val="100000"/>
              </a:lnSpc>
            </a:pPr>
            <a:fld id="{3BBA0FB5-13DA-4727-99DD-7CD0794F202F}" type="slidenum">
              <a:rPr b="0" lang="es-AR" sz="4000" spc="-1" strike="noStrike">
                <a:solidFill>
                  <a:srgbClr val="c00000"/>
                </a:solidFill>
                <a:latin typeface="Calibri Light"/>
              </a:rPr>
              <a:t>&lt;número&gt;</a:t>
            </a:fld>
            <a:endParaRPr b="0" lang="es-AR" sz="4000" spc="-1" strike="noStrike">
              <a:latin typeface="Times New Roman"/>
            </a:endParaRPr>
          </a:p>
        </p:txBody>
      </p:sp>
    </p:spTree>
  </p:cSld>
  <p:transition spd="med">
    <p:fade/>
  </p:transition>
  <p:timing>
    <p:tnLst>
      <p:par>
        <p:cTn id="64" dur="indefinite" restart="never" nodeType="tmRoot">
          <p:childTnLst>
            <p:seq>
              <p:cTn id="65" dur="indefinite" nodeType="mainSeq">
                <p:childTnLst>
                  <p:par>
                    <p:cTn id="66" fill="hold">
                      <p:stCondLst>
                        <p:cond delay="indefinite"/>
                      </p:stCondLst>
                      <p:childTnLst>
                        <p:par>
                          <p:cTn id="67" fill="hold">
                            <p:stCondLst>
                              <p:cond delay="0"/>
                            </p:stCondLst>
                            <p:childTnLst>
                              <p:par>
                                <p:cTn id="68" nodeType="clickEffect" fill="hold" presetClass="entr" presetID="4" presetSubtype="16">
                                  <p:stCondLst>
                                    <p:cond delay="0"/>
                                  </p:stCondLst>
                                  <p:childTnLst>
                                    <p:set>
                                      <p:cBhvr>
                                        <p:cTn id="69" dur="1" fill="hold">
                                          <p:stCondLst>
                                            <p:cond delay="0"/>
                                          </p:stCondLst>
                                        </p:cTn>
                                        <p:tgtEl>
                                          <p:spTgt spid="498">
                                            <p:txEl>
                                              <p:pRg st="1" end="1"/>
                                            </p:txEl>
                                          </p:spTgt>
                                        </p:tgtEl>
                                        <p:attrNameLst>
                                          <p:attrName>style.visibility</p:attrName>
                                        </p:attrNameLst>
                                      </p:cBhvr>
                                      <p:to>
                                        <p:strVal val="visible"/>
                                      </p:to>
                                    </p:set>
                                    <p:animEffect filter="box(in)" transition="in">
                                      <p:cBhvr additive="repl">
                                        <p:cTn id="70" dur="500"/>
                                        <p:tgtEl>
                                          <p:spTgt spid="498">
                                            <p:txEl>
                                              <p:pRg st="1" end="1"/>
                                            </p:txEl>
                                          </p:spTgt>
                                        </p:tgtEl>
                                      </p:cBhvr>
                                    </p:animEffec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4" presetSubtype="16">
                                  <p:stCondLst>
                                    <p:cond delay="0"/>
                                  </p:stCondLst>
                                  <p:childTnLst>
                                    <p:set>
                                      <p:cBhvr>
                                        <p:cTn id="74" dur="1" fill="hold">
                                          <p:stCondLst>
                                            <p:cond delay="0"/>
                                          </p:stCondLst>
                                        </p:cTn>
                                        <p:tgtEl>
                                          <p:spTgt spid="498">
                                            <p:txEl>
                                              <p:pRg st="2" end="2"/>
                                            </p:txEl>
                                          </p:spTgt>
                                        </p:tgtEl>
                                        <p:attrNameLst>
                                          <p:attrName>style.visibility</p:attrName>
                                        </p:attrNameLst>
                                      </p:cBhvr>
                                      <p:to>
                                        <p:strVal val="visible"/>
                                      </p:to>
                                    </p:set>
                                    <p:animEffect filter="box(in)" transition="in">
                                      <p:cBhvr additive="repl">
                                        <p:cTn id="75" dur="500"/>
                                        <p:tgtEl>
                                          <p:spTgt spid="498">
                                            <p:txEl>
                                              <p:pRg st="2" end="2"/>
                                            </p:txEl>
                                          </p:spTgt>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4" presetSubtype="16">
                                  <p:stCondLst>
                                    <p:cond delay="0"/>
                                  </p:stCondLst>
                                  <p:childTnLst>
                                    <p:set>
                                      <p:cBhvr>
                                        <p:cTn id="79" dur="1" fill="hold">
                                          <p:stCondLst>
                                            <p:cond delay="0"/>
                                          </p:stCondLst>
                                        </p:cTn>
                                        <p:tgtEl>
                                          <p:spTgt spid="498">
                                            <p:txEl>
                                              <p:pRg st="3" end="3"/>
                                            </p:txEl>
                                          </p:spTgt>
                                        </p:tgtEl>
                                        <p:attrNameLst>
                                          <p:attrName>style.visibility</p:attrName>
                                        </p:attrNameLst>
                                      </p:cBhvr>
                                      <p:to>
                                        <p:strVal val="visible"/>
                                      </p:to>
                                    </p:set>
                                    <p:animEffect filter="box(in)" transition="in">
                                      <p:cBhvr additive="repl">
                                        <p:cTn id="80" dur="500"/>
                                        <p:tgtEl>
                                          <p:spTgt spid="498">
                                            <p:txEl>
                                              <p:pRg st="3" end="3"/>
                                            </p:txEl>
                                          </p:spTgt>
                                        </p:tgtEl>
                                      </p:cBhvr>
                                    </p:animEffec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4" presetSubtype="16">
                                  <p:stCondLst>
                                    <p:cond delay="0"/>
                                  </p:stCondLst>
                                  <p:childTnLst>
                                    <p:set>
                                      <p:cBhvr>
                                        <p:cTn id="84" dur="1" fill="hold">
                                          <p:stCondLst>
                                            <p:cond delay="0"/>
                                          </p:stCondLst>
                                        </p:cTn>
                                        <p:tgtEl>
                                          <p:spTgt spid="498">
                                            <p:txEl>
                                              <p:pRg st="4" end="4"/>
                                            </p:txEl>
                                          </p:spTgt>
                                        </p:tgtEl>
                                        <p:attrNameLst>
                                          <p:attrName>style.visibility</p:attrName>
                                        </p:attrNameLst>
                                      </p:cBhvr>
                                      <p:to>
                                        <p:strVal val="visible"/>
                                      </p:to>
                                    </p:set>
                                    <p:animEffect filter="box(in)" transition="in">
                                      <p:cBhvr additive="repl">
                                        <p:cTn id="85" dur="500"/>
                                        <p:tgtEl>
                                          <p:spTgt spid="498">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46b86"/>
      </a:dk2>
      <a:lt2>
        <a:srgbClr val="c5d1d7"/>
      </a:lt2>
      <a:accent1>
        <a:srgbClr val="c00000"/>
      </a:accent1>
      <a:accent2>
        <a:srgbClr val="ccb400"/>
      </a:accent2>
      <a:accent3>
        <a:srgbClr val="8cadae"/>
      </a:accent3>
      <a:accent4>
        <a:srgbClr val="7f7f7f"/>
      </a:accent4>
      <a:accent5>
        <a:srgbClr val="8fb08c"/>
      </a:accent5>
      <a:accent6>
        <a:srgbClr val="c00000"/>
      </a:accent6>
      <a:hlink>
        <a:srgbClr val="00a3d6"/>
      </a:hlink>
      <a:folHlink>
        <a:srgbClr val="694f0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tf00001054</Template>
  <TotalTime>4822</TotalTime>
  <Application>LibreOffice/6.0.6.2$Linux_X86_64 LibreOffice_project/00m0$Build-2</Application>
  <Words>2886</Words>
  <Paragraphs>478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2011-08-01T13:16:26Z</dcterms:created>
  <dc:creator>Ariel</dc:creator>
  <dc:description/>
  <dc:language>es-AR</dc:language>
  <cp:lastModifiedBy/>
  <dcterms:modified xsi:type="dcterms:W3CDTF">2018-11-10T14:34:03Z</dcterms:modified>
  <cp:revision>306</cp:revision>
  <dc:subject/>
  <dc:title>Diapositiva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22</vt:i4>
  </property>
  <property fmtid="{D5CDD505-2E9C-101B-9397-08002B2CF9AE}" pid="8" name="PresentationFormat">
    <vt:lpwstr>Personalizado</vt:lpwstr>
  </property>
  <property fmtid="{D5CDD505-2E9C-101B-9397-08002B2CF9AE}" pid="9" name="ScaleCrop">
    <vt:bool>0</vt:bool>
  </property>
  <property fmtid="{D5CDD505-2E9C-101B-9397-08002B2CF9AE}" pid="10" name="ShareDoc">
    <vt:bool>0</vt:bool>
  </property>
  <property fmtid="{D5CDD505-2E9C-101B-9397-08002B2CF9AE}" pid="11" name="Slides">
    <vt:i4>45</vt:i4>
  </property>
</Properties>
</file>